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60"/>
  </p:notesMasterIdLst>
  <p:sldIdLst>
    <p:sldId id="256" r:id="rId2"/>
    <p:sldId id="257" r:id="rId3"/>
    <p:sldId id="258" r:id="rId4"/>
    <p:sldId id="357" r:id="rId5"/>
    <p:sldId id="262" r:id="rId6"/>
    <p:sldId id="379" r:id="rId7"/>
    <p:sldId id="332" r:id="rId8"/>
    <p:sldId id="341" r:id="rId9"/>
    <p:sldId id="333" r:id="rId10"/>
    <p:sldId id="305" r:id="rId11"/>
    <p:sldId id="306" r:id="rId12"/>
    <p:sldId id="393" r:id="rId13"/>
    <p:sldId id="334" r:id="rId14"/>
    <p:sldId id="307" r:id="rId15"/>
    <p:sldId id="308" r:id="rId16"/>
    <p:sldId id="309" r:id="rId17"/>
    <p:sldId id="335" r:id="rId18"/>
    <p:sldId id="310" r:id="rId19"/>
    <p:sldId id="312" r:id="rId20"/>
    <p:sldId id="336" r:id="rId21"/>
    <p:sldId id="358" r:id="rId22"/>
    <p:sldId id="314" r:id="rId23"/>
    <p:sldId id="338" r:id="rId24"/>
    <p:sldId id="374" r:id="rId25"/>
    <p:sldId id="339" r:id="rId26"/>
    <p:sldId id="359" r:id="rId27"/>
    <p:sldId id="360" r:id="rId28"/>
    <p:sldId id="274" r:id="rId29"/>
    <p:sldId id="361" r:id="rId30"/>
    <p:sldId id="362" r:id="rId31"/>
    <p:sldId id="340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94" r:id="rId42"/>
    <p:sldId id="395" r:id="rId43"/>
    <p:sldId id="396" r:id="rId44"/>
    <p:sldId id="397" r:id="rId45"/>
    <p:sldId id="398" r:id="rId46"/>
    <p:sldId id="399" r:id="rId47"/>
    <p:sldId id="400" r:id="rId48"/>
    <p:sldId id="401" r:id="rId49"/>
    <p:sldId id="402" r:id="rId50"/>
    <p:sldId id="403" r:id="rId51"/>
    <p:sldId id="405" r:id="rId52"/>
    <p:sldId id="389" r:id="rId53"/>
    <p:sldId id="351" r:id="rId54"/>
    <p:sldId id="390" r:id="rId55"/>
    <p:sldId id="391" r:id="rId56"/>
    <p:sldId id="392" r:id="rId57"/>
    <p:sldId id="363" r:id="rId58"/>
    <p:sldId id="356" r:id="rId5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>
        <p15:guide id="1" pos="576" userDrawn="1">
          <p15:clr>
            <a:srgbClr val="A4A3A4"/>
          </p15:clr>
        </p15:guide>
        <p15:guide id="2" orient="horz" pos="936" userDrawn="1">
          <p15:clr>
            <a:srgbClr val="A4A3A4"/>
          </p15:clr>
        </p15:guide>
        <p15:guide id="4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0F0"/>
    <a:srgbClr val="A2A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EE0FF1-B673-4901-A746-6ADC14814687}">
  <a:tblStyle styleId="{CBEE0FF1-B673-4901-A746-6ADC14814687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04147C9-372D-4367-923B-0CDB337C30F1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C6B4A1FB-5AC7-4C22-986D-E34DC4A13981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CF4CABE-00DD-4C6E-A9BE-0F97C50B3A32}" styleName="Table_3"/>
  <a:tblStyle styleId="{BE1AFDFC-2CE2-41EB-BAE4-8FD875F0022C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2275590-1E80-485F-B562-FF187B00A904}" styleName="Table_5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7" autoAdjust="0"/>
    <p:restoredTop sz="93659" autoAdjust="0"/>
  </p:normalViewPr>
  <p:slideViewPr>
    <p:cSldViewPr snapToGrid="0">
      <p:cViewPr varScale="1">
        <p:scale>
          <a:sx n="102" d="100"/>
          <a:sy n="102" d="100"/>
        </p:scale>
        <p:origin x="-114" y="-96"/>
      </p:cViewPr>
      <p:guideLst>
        <p:guide orient="horz" pos="842"/>
        <p:guide orient="horz" pos="3840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Completed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tint val="94000"/>
                    <a:satMod val="105000"/>
                    <a:lumMod val="102000"/>
                  </a:schemeClr>
                </a:gs>
                <a:gs pos="100000">
                  <a:schemeClr val="dk1">
                    <a:tint val="88500"/>
                    <a:shade val="74000"/>
                    <a:satMod val="128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Prototype</c:v>
                </c:pt>
                <c:pt idx="3">
                  <c:v>Testing</c:v>
                </c:pt>
                <c:pt idx="4">
                  <c:v>Total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95</c:v>
                </c:pt>
                <c:pt idx="1">
                  <c:v>55</c:v>
                </c:pt>
                <c:pt idx="2">
                  <c:v>20</c:v>
                </c:pt>
                <c:pt idx="3">
                  <c:v>5</c:v>
                </c:pt>
                <c:pt idx="4">
                  <c:v>43.75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0530048"/>
        <c:axId val="120531584"/>
      </c:barChart>
      <c:catAx>
        <c:axId val="1205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31584"/>
        <c:crosses val="autoZero"/>
        <c:auto val="1"/>
        <c:lblAlgn val="ctr"/>
        <c:lblOffset val="100"/>
        <c:noMultiLvlLbl val="0"/>
      </c:catAx>
      <c:valAx>
        <c:axId val="12053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3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62713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add picture ? </a:t>
            </a:r>
          </a:p>
        </p:txBody>
      </p:sp>
    </p:spTree>
    <p:extLst>
      <p:ext uri="{BB962C8B-B14F-4D97-AF65-F5344CB8AC3E}">
        <p14:creationId xmlns:p14="http://schemas.microsoft.com/office/powerpoint/2010/main" val="1610899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877679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951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200116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860665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5252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1216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800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614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8429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24432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031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881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7096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468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597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9904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72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725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375662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74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925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17688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727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80423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0868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add picture ? </a:t>
            </a:r>
          </a:p>
        </p:txBody>
      </p:sp>
    </p:spTree>
    <p:extLst>
      <p:ext uri="{BB962C8B-B14F-4D97-AF65-F5344CB8AC3E}">
        <p14:creationId xmlns:p14="http://schemas.microsoft.com/office/powerpoint/2010/main" val="276504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1020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279637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846743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831295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887680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17264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8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2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39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03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5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69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92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23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28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58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70DDF080-5E8C-48AD-84E5-6C08B304C14E}" type="datetimeFigureOut">
              <a:rPr lang="en-US" smtClean="0"/>
              <a:t>2/6/2014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5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5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1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6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0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9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0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01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tif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tiff"/><Relationship Id="rId4" Type="http://schemas.openxmlformats.org/officeDocument/2006/relationships/image" Target="../media/image51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1879203" y="1"/>
            <a:ext cx="7264797" cy="342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1" dirty="0"/>
              <a:t>K.E.E.S.</a:t>
            </a:r>
          </a:p>
          <a:p>
            <a:pPr>
              <a:buNone/>
            </a:pPr>
            <a:r>
              <a:rPr lang="en" sz="1800" dirty="0"/>
              <a:t>Keyless Electronic Entry System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1879203" y="3909684"/>
            <a:ext cx="7772400" cy="29483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Group 17</a:t>
            </a:r>
          </a:p>
          <a:p>
            <a:pPr lvl="0" rtl="0">
              <a:buNone/>
            </a:pPr>
            <a:r>
              <a:rPr lang="en" sz="1800" dirty="0"/>
              <a:t>Chris Condella, EE</a:t>
            </a:r>
          </a:p>
          <a:p>
            <a:pPr lvl="0" rtl="0">
              <a:buNone/>
            </a:pPr>
            <a:r>
              <a:rPr lang="en" sz="1800" dirty="0"/>
              <a:t>Jason Wagner, CpE</a:t>
            </a:r>
          </a:p>
          <a:p>
            <a:pPr lvl="0" rtl="0">
              <a:buNone/>
            </a:pPr>
            <a:r>
              <a:rPr lang="en" sz="1800" dirty="0"/>
              <a:t>Joshua Baxter, CpE</a:t>
            </a:r>
          </a:p>
          <a:p>
            <a:pPr>
              <a:buNone/>
            </a:pPr>
            <a:r>
              <a:rPr lang="en" sz="1800" dirty="0"/>
              <a:t>Samuel Demole, CpE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66839"/>
            <a:ext cx="8229600" cy="4931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Normally Closed (NC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trike </a:t>
            </a:r>
            <a:r>
              <a:rPr lang="en-US" sz="2400" dirty="0">
                <a:solidFill>
                  <a:schemeClr val="bg1"/>
                </a:solidFill>
              </a:rPr>
              <a:t>is locked when no </a:t>
            </a:r>
            <a:r>
              <a:rPr lang="en-US" sz="2400" dirty="0" smtClean="0">
                <a:solidFill>
                  <a:schemeClr val="bg1"/>
                </a:solidFill>
              </a:rPr>
              <a:t>electric current is </a:t>
            </a:r>
            <a:r>
              <a:rPr lang="en-US" sz="2400" dirty="0" smtClean="0">
                <a:solidFill>
                  <a:schemeClr val="bg1"/>
                </a:solidFill>
              </a:rPr>
              <a:t>applied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Fail Secure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Normally Open (NO)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en-US" sz="2400" dirty="0" smtClean="0">
                <a:solidFill>
                  <a:schemeClr val="bg1"/>
                </a:solidFill>
              </a:rPr>
              <a:t>trike is locked when electric current is </a:t>
            </a:r>
            <a:r>
              <a:rPr lang="en-US" sz="2400" dirty="0" smtClean="0">
                <a:solidFill>
                  <a:schemeClr val="bg1"/>
                </a:solidFill>
              </a:rPr>
              <a:t>applied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Fail Safe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Shape 92"/>
          <p:cNvSpPr txBox="1">
            <a:spLocks/>
          </p:cNvSpPr>
          <p:nvPr/>
        </p:nvSpPr>
        <p:spPr>
          <a:xfrm>
            <a:off x="914400" y="0"/>
            <a:ext cx="8229600" cy="1366838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Types of electric strikes</a:t>
            </a:r>
            <a:endParaRPr lang="e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8186" b="-2085"/>
          <a:stretch/>
        </p:blipFill>
        <p:spPr>
          <a:xfrm>
            <a:off x="3003177" y="4571612"/>
            <a:ext cx="3137647" cy="200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1hF3opk1v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14" y="1710946"/>
            <a:ext cx="2316502" cy="2316502"/>
          </a:xfrm>
          <a:prstGeom prst="rect">
            <a:avLst/>
          </a:prstGeom>
        </p:spPr>
      </p:pic>
      <p:pic>
        <p:nvPicPr>
          <p:cNvPr id="6" name="Picture 5" descr="41T2RT5N4v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35" y="1708855"/>
            <a:ext cx="2319756" cy="2319756"/>
          </a:xfrm>
          <a:prstGeom prst="rect">
            <a:avLst/>
          </a:prstGeom>
        </p:spPr>
      </p:pic>
      <p:pic>
        <p:nvPicPr>
          <p:cNvPr id="8" name="Content Placeholder 7" descr="41nJm+kgVTL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23" r="-13823"/>
          <a:stretch/>
        </p:blipFill>
        <p:spPr>
          <a:xfrm>
            <a:off x="1222866" y="1753680"/>
            <a:ext cx="2841134" cy="2225794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346125"/>
              </p:ext>
            </p:extLst>
          </p:nvPr>
        </p:nvGraphicFramePr>
        <p:xfrm>
          <a:off x="1299883" y="4136673"/>
          <a:ext cx="6754950" cy="225155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35359"/>
                <a:gridCol w="1709359"/>
                <a:gridCol w="1875757"/>
                <a:gridCol w="2134475"/>
              </a:tblGrid>
              <a:tr h="4503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Lee Electric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Rutherford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Lee Electric</a:t>
                      </a:r>
                      <a:endParaRPr lang="en-US" sz="1600" dirty="0"/>
                    </a:p>
                  </a:txBody>
                  <a:tcPr/>
                </a:tc>
              </a:tr>
              <a:tr h="45031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Voltage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3-6</a:t>
                      </a:r>
                      <a:r>
                        <a:rPr lang="en-US" baseline="0" dirty="0" smtClean="0"/>
                        <a:t>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12VDC</a:t>
                      </a:r>
                      <a:endParaRPr lang="en-US" dirty="0"/>
                    </a:p>
                  </a:txBody>
                  <a:tcPr/>
                </a:tc>
              </a:tr>
              <a:tr h="45031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Ohms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5031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Current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~1.8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~3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~2.5 A</a:t>
                      </a:r>
                      <a:endParaRPr lang="en-US" dirty="0"/>
                    </a:p>
                  </a:txBody>
                  <a:tcPr/>
                </a:tc>
              </a:tr>
              <a:tr h="45031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~$33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hape 92"/>
          <p:cNvSpPr txBox="1">
            <a:spLocks/>
          </p:cNvSpPr>
          <p:nvPr/>
        </p:nvSpPr>
        <p:spPr>
          <a:xfrm>
            <a:off x="914400" y="1"/>
            <a:ext cx="8229600" cy="1366838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b="1" dirty="0" smtClean="0"/>
              <a:t>Electric strike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2510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ikeDimension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28" y="1647170"/>
            <a:ext cx="5945745" cy="4252859"/>
          </a:xfrm>
          <a:prstGeom prst="rect">
            <a:avLst/>
          </a:prstGeom>
        </p:spPr>
      </p:pic>
      <p:sp>
        <p:nvSpPr>
          <p:cNvPr id="4" name="Shape 92"/>
          <p:cNvSpPr txBox="1">
            <a:spLocks/>
          </p:cNvSpPr>
          <p:nvPr/>
        </p:nvSpPr>
        <p:spPr>
          <a:xfrm>
            <a:off x="914400" y="0"/>
            <a:ext cx="8229600" cy="1366838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b="1" dirty="0" smtClean="0"/>
              <a:t>LEE Electric Strike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8670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 smtClean="0"/>
              <a:t>Rfid module</a:t>
            </a:r>
            <a:endParaRPr lang="en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09600" y="1781601"/>
            <a:ext cx="8023786" cy="4314399"/>
            <a:chOff x="845980" y="919251"/>
            <a:chExt cx="9924900" cy="5040223"/>
          </a:xfrm>
        </p:grpSpPr>
        <p:sp>
          <p:nvSpPr>
            <p:cNvPr id="30" name="Rounded Rectangle 29"/>
            <p:cNvSpPr/>
            <p:nvPr/>
          </p:nvSpPr>
          <p:spPr>
            <a:xfrm>
              <a:off x="6116200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247113" y="4986490"/>
              <a:ext cx="1198582" cy="82351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Mic/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Speaker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21"/>
            <p:cNvCxnSpPr>
              <a:endCxn id="54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21"/>
            <p:cNvCxnSpPr>
              <a:endCxn id="60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30" idx="1"/>
              <a:endCxn id="59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46"/>
            <p:cNvCxnSpPr>
              <a:endCxn id="64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48"/>
            <p:cNvCxnSpPr>
              <a:stCxn id="63" idx="1"/>
              <a:endCxn id="31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21"/>
            <p:cNvCxnSpPr>
              <a:endCxn id="61" idx="0"/>
            </p:cNvCxnSpPr>
            <p:nvPr/>
          </p:nvCxnSpPr>
          <p:spPr>
            <a:xfrm rot="16200000" flipH="1">
              <a:off x="7941205" y="4081290"/>
              <a:ext cx="990436" cy="81996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38"/>
            <p:cNvCxnSpPr>
              <a:stCxn id="60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38"/>
            <p:cNvCxnSpPr>
              <a:stCxn id="59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38"/>
            <p:cNvCxnSpPr>
              <a:stCxn id="30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38"/>
            <p:cNvCxnSpPr>
              <a:stCxn id="31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85482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9181" y="3657510"/>
            <a:ext cx="3112060" cy="82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ID-Innovations </a:t>
            </a:r>
          </a:p>
          <a:p>
            <a:r>
              <a:rPr lang="en-US" sz="2100" b="1" dirty="0"/>
              <a:t>ID-12LA</a:t>
            </a:r>
            <a:endParaRPr lang="en-US" sz="1500" b="1" dirty="0"/>
          </a:p>
        </p:txBody>
      </p:sp>
      <p:sp>
        <p:nvSpPr>
          <p:cNvPr id="9" name="Shape 92"/>
          <p:cNvSpPr txBox="1">
            <a:spLocks/>
          </p:cNvSpPr>
          <p:nvPr/>
        </p:nvSpPr>
        <p:spPr>
          <a:xfrm>
            <a:off x="914400" y="0"/>
            <a:ext cx="8229600" cy="1366838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b="1" dirty="0" smtClean="0"/>
              <a:t>RFID </a:t>
            </a:r>
            <a:r>
              <a:rPr lang="en-US" b="1" dirty="0" smtClean="0"/>
              <a:t>MODULE </a:t>
            </a:r>
            <a:r>
              <a:rPr lang="en" b="1" dirty="0" smtClean="0"/>
              <a:t>comparison</a:t>
            </a:r>
            <a:endParaRPr lang="en" b="1" dirty="0"/>
          </a:p>
        </p:txBody>
      </p:sp>
      <p:pic>
        <p:nvPicPr>
          <p:cNvPr id="2052" name="Picture 4" descr="https://encrypted-tbn3.gstatic.com/images?q=tbn:ANd9GcRTkjduSPsFJqIE-rf6LeZUyiOyLWWgMGeSwpWxqljrqo9yn2uo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29" y="1366837"/>
            <a:ext cx="2712103" cy="27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cx.images-amazon.com/images/I/41opA4y-4eL._SL500_SS1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19" y="2160968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67977"/>
              </p:ext>
            </p:extLst>
          </p:nvPr>
        </p:nvGraphicFramePr>
        <p:xfrm>
          <a:off x="1031185" y="4612640"/>
          <a:ext cx="7123953" cy="1483360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1461248"/>
                <a:gridCol w="3048000"/>
                <a:gridCol w="2614705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Parallax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ID-12LA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Range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¾” - 3” inches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US" dirty="0" smtClean="0"/>
                        <a:t>- 5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r>
                        <a:rPr lang="en-US" dirty="0" smtClean="0"/>
                        <a:t> inches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Frequency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125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125 kHz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Power Req.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+5 VDC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+2.8 VDC to +5 VDC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6686" y="3599031"/>
            <a:ext cx="2462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Parallax </a:t>
            </a:r>
          </a:p>
          <a:p>
            <a:r>
              <a:rPr lang="en-US" sz="2100" b="1" dirty="0"/>
              <a:t>#28140</a:t>
            </a: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46826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lnmh9ip6v2uc.cloudfront.net/images/products/1/1/8/2/7/11827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387" y="1366838"/>
            <a:ext cx="2180613" cy="218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1366838"/>
            <a:ext cx="405765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Purpose: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Allow Entry through the door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Put system into Programming mode using MASTER key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Add/Remove RFID cards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EM4001 64-bit RFID card compatible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942160"/>
              </p:ext>
            </p:extLst>
          </p:nvPr>
        </p:nvGraphicFramePr>
        <p:xfrm>
          <a:off x="2183127" y="3726386"/>
          <a:ext cx="5496638" cy="2548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212"/>
                <a:gridCol w="3795426"/>
              </a:tblGrid>
              <a:tr h="31081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Parameter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ID-12LA </a:t>
                      </a:r>
                    </a:p>
                  </a:txBody>
                  <a:tcPr marL="68580" marR="68580" marT="34290" marB="34290"/>
                </a:tc>
              </a:tr>
              <a:tr h="31972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Frequency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125 kHz nominal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31972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Card Format 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EM 4001 or compatible 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31972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Read Range ID12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Up to 12cm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31972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Encoding 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Manchester 64-bit, modulus 64 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31972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Power Requirement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+2.8 VDC thru +5 VDC @ 35mA ID-12LA, 45mA ID-20LA</a:t>
                      </a:r>
                      <a:endParaRPr lang="it-IT" sz="1200" dirty="0"/>
                    </a:p>
                  </a:txBody>
                  <a:tcPr marL="68580" marR="68580" marT="34290" marB="34290"/>
                </a:tc>
              </a:tr>
              <a:tr h="319728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I/O</a:t>
                      </a:r>
                      <a:r>
                        <a:rPr lang="en-US" sz="1200" b="1" baseline="0" dirty="0" smtClean="0"/>
                        <a:t> Lines</a:t>
                      </a:r>
                      <a:endParaRPr lang="en-US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31972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Price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$29.95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8229600" cy="1366838"/>
          </a:xfrm>
        </p:spPr>
        <p:txBody>
          <a:bodyPr anchor="b"/>
          <a:lstStyle/>
          <a:p>
            <a:r>
              <a:rPr lang="en-US" b="1" dirty="0" smtClean="0"/>
              <a:t>Rfid reader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69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lh6.googleusercontent.com/A3mpMpOUyJ18bYtpS2o4Cy7PybDpekm6WN4f1l5tXAaqdAlzJ5UuwFvi_huFC4fmJy8WTxzBjIww2_MmXevoC6PWBREYt1VwVg9t879E_BLqbvmMuYKFy-6xITxUh_J-Co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85" y="1485900"/>
            <a:ext cx="6314090" cy="44630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9"/>
          <p:cNvSpPr txBox="1">
            <a:spLocks/>
          </p:cNvSpPr>
          <p:nvPr/>
        </p:nvSpPr>
        <p:spPr>
          <a:xfrm>
            <a:off x="914400" y="0"/>
            <a:ext cx="8229600" cy="1366838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Rfid state </a:t>
            </a:r>
            <a:r>
              <a:rPr lang="en-US" b="1" dirty="0" smtClean="0"/>
              <a:t>diagram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1567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b="1" dirty="0" smtClean="0"/>
              <a:t>K</a:t>
            </a:r>
            <a:r>
              <a:rPr lang="en" b="1" dirty="0" smtClean="0"/>
              <a:t>nock detector</a:t>
            </a:r>
            <a:endParaRPr lang="en" b="1" dirty="0"/>
          </a:p>
        </p:txBody>
      </p:sp>
      <p:grpSp>
        <p:nvGrpSpPr>
          <p:cNvPr id="82" name="Group 81"/>
          <p:cNvGrpSpPr/>
          <p:nvPr/>
        </p:nvGrpSpPr>
        <p:grpSpPr>
          <a:xfrm>
            <a:off x="609600" y="1781601"/>
            <a:ext cx="8023786" cy="4314399"/>
            <a:chOff x="845980" y="919251"/>
            <a:chExt cx="9924900" cy="5040223"/>
          </a:xfrm>
        </p:grpSpPr>
        <p:sp>
          <p:nvSpPr>
            <p:cNvPr id="83" name="Rounded Rectangle 82"/>
            <p:cNvSpPr/>
            <p:nvPr/>
          </p:nvSpPr>
          <p:spPr>
            <a:xfrm>
              <a:off x="6116200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8247113" y="4986490"/>
              <a:ext cx="1198582" cy="82351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Mic/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Speaker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21"/>
            <p:cNvCxnSpPr>
              <a:endCxn id="85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21"/>
            <p:cNvCxnSpPr>
              <a:endCxn id="87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83" idx="1"/>
              <a:endCxn id="86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46"/>
            <p:cNvCxnSpPr>
              <a:endCxn id="91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48"/>
            <p:cNvCxnSpPr>
              <a:stCxn id="90" idx="1"/>
              <a:endCxn id="84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21"/>
            <p:cNvCxnSpPr>
              <a:endCxn id="88" idx="0"/>
            </p:cNvCxnSpPr>
            <p:nvPr/>
          </p:nvCxnSpPr>
          <p:spPr>
            <a:xfrm rot="16200000" flipH="1">
              <a:off x="7941205" y="4081290"/>
              <a:ext cx="990436" cy="81996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38"/>
            <p:cNvCxnSpPr>
              <a:stCxn id="87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38"/>
            <p:cNvCxnSpPr>
              <a:stCxn id="86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38"/>
            <p:cNvCxnSpPr>
              <a:stCxn id="83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38"/>
            <p:cNvCxnSpPr>
              <a:stCxn id="84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04450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550" y="2043981"/>
            <a:ext cx="374986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Purpose</a:t>
            </a:r>
            <a:r>
              <a:rPr lang="en-US" sz="28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When Piezo material is deformed a charge is sent over terminals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Detect </a:t>
            </a:r>
            <a:r>
              <a:rPr lang="en-US" sz="2100" dirty="0"/>
              <a:t>secret knock and allow entry through the door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/>
              <a:t>Add/Remove Secret knocks </a:t>
            </a:r>
          </a:p>
        </p:txBody>
      </p:sp>
      <p:sp>
        <p:nvSpPr>
          <p:cNvPr id="10" name="Shape 6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6683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b="1" dirty="0" err="1" smtClean="0"/>
              <a:t>Piezo</a:t>
            </a:r>
            <a:r>
              <a:rPr lang="en-US" b="1" dirty="0" smtClean="0"/>
              <a:t> electric sensor</a:t>
            </a:r>
            <a:endParaRPr lang="en" b="1" dirty="0"/>
          </a:p>
        </p:txBody>
      </p:sp>
      <p:pic>
        <p:nvPicPr>
          <p:cNvPr id="1026" name="Picture 2" descr="https://encrypted-tbn1.gstatic.com/shopping?q=tbn:ANd9GcRqEv4S4kQVSndwqhX3HF0dszOKukxIKT2RhZT-8TAfonoqdBD4DdmPpWo8uV1E2zvPga2Mr5CB&amp;usqp=C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49" y="1672530"/>
            <a:ext cx="1497317" cy="149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902" y="3165723"/>
            <a:ext cx="2484775" cy="13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9214" y="3036781"/>
            <a:ext cx="1348401" cy="724121"/>
          </a:xfrm>
          <a:prstGeom prst="roundRect">
            <a:avLst/>
          </a:prstGeom>
          <a:solidFill>
            <a:schemeClr val="accent1"/>
          </a:solidFill>
          <a:ln w="41275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2340000" algn="ctr" rotWithShape="0">
              <a:srgbClr val="000000">
                <a:alpha val="59000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Waiting for Knock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53504" y="2097088"/>
            <a:ext cx="1389755" cy="683780"/>
          </a:xfrm>
          <a:prstGeom prst="roundRect">
            <a:avLst/>
          </a:prstGeom>
          <a:solidFill>
            <a:schemeClr val="accent1"/>
          </a:solidFill>
          <a:ln w="41275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2340000" algn="ctr" rotWithShape="0">
              <a:srgbClr val="000000">
                <a:alpha val="59000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Programming State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25567" y="2097089"/>
            <a:ext cx="1329242" cy="683780"/>
          </a:xfrm>
          <a:prstGeom prst="roundRect">
            <a:avLst/>
          </a:prstGeom>
          <a:solidFill>
            <a:schemeClr val="accent1"/>
          </a:solidFill>
          <a:ln w="41275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2340000" algn="ctr" rotWithShape="0">
              <a:srgbClr val="000000">
                <a:alpha val="59000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Storing Knock Parameter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32951" y="5170840"/>
            <a:ext cx="1420010" cy="675714"/>
          </a:xfrm>
          <a:prstGeom prst="roundRect">
            <a:avLst/>
          </a:prstGeom>
          <a:solidFill>
            <a:schemeClr val="accent1"/>
          </a:solidFill>
          <a:ln w="41275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2340000" algn="ctr" rotWithShape="0">
              <a:srgbClr val="000000">
                <a:alpha val="59000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Update Secret Knock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67142" y="2994171"/>
            <a:ext cx="1365547" cy="809345"/>
          </a:xfrm>
          <a:prstGeom prst="roundRect">
            <a:avLst/>
          </a:prstGeom>
          <a:solidFill>
            <a:schemeClr val="accent1"/>
          </a:solidFill>
          <a:ln w="41275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2340000" algn="ctr" rotWithShape="0">
              <a:srgbClr val="000000">
                <a:alpha val="59000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Storing Knock Parameter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77712" y="4378203"/>
            <a:ext cx="1365547" cy="743291"/>
          </a:xfrm>
          <a:prstGeom prst="roundRect">
            <a:avLst/>
          </a:prstGeom>
          <a:solidFill>
            <a:schemeClr val="accent1"/>
          </a:solidFill>
          <a:ln w="41275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2340000" algn="ctr" rotWithShape="0">
              <a:srgbClr val="000000">
                <a:alpha val="59000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Validating Knock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56235" y="4378877"/>
            <a:ext cx="1415975" cy="743292"/>
          </a:xfrm>
          <a:prstGeom prst="roundRect">
            <a:avLst/>
          </a:prstGeom>
          <a:solidFill>
            <a:schemeClr val="accent1"/>
          </a:solidFill>
          <a:ln w="41275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2340000" algn="ctr" rotWithShape="0">
              <a:srgbClr val="000000">
                <a:alpha val="59000"/>
              </a:srgbClr>
            </a:outerShdw>
            <a:reflection stA="45000" endPos="0" dist="508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Unlock Door</a:t>
            </a:r>
          </a:p>
        </p:txBody>
      </p:sp>
      <p:cxnSp>
        <p:nvCxnSpPr>
          <p:cNvPr id="14" name="Straight Arrow Connector 13"/>
          <p:cNvCxnSpPr>
            <a:stCxn id="4" idx="0"/>
            <a:endCxn id="5" idx="1"/>
          </p:cNvCxnSpPr>
          <p:nvPr/>
        </p:nvCxnSpPr>
        <p:spPr>
          <a:xfrm rot="5400000" flipH="1" flipV="1">
            <a:off x="2654558" y="1537836"/>
            <a:ext cx="597803" cy="2400089"/>
          </a:xfrm>
          <a:prstGeom prst="bentConnector2">
            <a:avLst/>
          </a:prstGeom>
          <a:ln w="666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6" idx="1"/>
          </p:cNvCxnSpPr>
          <p:nvPr/>
        </p:nvCxnSpPr>
        <p:spPr>
          <a:xfrm>
            <a:off x="5543259" y="2438978"/>
            <a:ext cx="682308" cy="1"/>
          </a:xfrm>
          <a:prstGeom prst="straightConnector1">
            <a:avLst/>
          </a:prstGeom>
          <a:ln w="666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7" idx="0"/>
          </p:cNvCxnSpPr>
          <p:nvPr/>
        </p:nvCxnSpPr>
        <p:spPr>
          <a:xfrm flipH="1">
            <a:off x="6842956" y="2780869"/>
            <a:ext cx="47232" cy="2389971"/>
          </a:xfrm>
          <a:prstGeom prst="straightConnector1">
            <a:avLst/>
          </a:prstGeom>
          <a:ln w="666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  <a:endCxn id="8" idx="1"/>
          </p:cNvCxnSpPr>
          <p:nvPr/>
        </p:nvCxnSpPr>
        <p:spPr>
          <a:xfrm>
            <a:off x="2427615" y="3398841"/>
            <a:ext cx="1739526" cy="2"/>
          </a:xfrm>
          <a:prstGeom prst="straightConnector1">
            <a:avLst/>
          </a:prstGeom>
          <a:ln w="666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9" idx="0"/>
          </p:cNvCxnSpPr>
          <p:nvPr/>
        </p:nvCxnSpPr>
        <p:spPr>
          <a:xfrm>
            <a:off x="4849915" y="3803516"/>
            <a:ext cx="10571" cy="574687"/>
          </a:xfrm>
          <a:prstGeom prst="straightConnector1">
            <a:avLst/>
          </a:prstGeom>
          <a:ln w="666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1"/>
            <a:endCxn id="10" idx="3"/>
          </p:cNvCxnSpPr>
          <p:nvPr/>
        </p:nvCxnSpPr>
        <p:spPr>
          <a:xfrm flipH="1">
            <a:off x="3372210" y="4749848"/>
            <a:ext cx="805502" cy="675"/>
          </a:xfrm>
          <a:prstGeom prst="straightConnector1">
            <a:avLst/>
          </a:prstGeom>
          <a:ln w="666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1"/>
            <a:endCxn id="4" idx="2"/>
          </p:cNvCxnSpPr>
          <p:nvPr/>
        </p:nvCxnSpPr>
        <p:spPr>
          <a:xfrm rot="10800000">
            <a:off x="1753415" y="3760903"/>
            <a:ext cx="202820" cy="989621"/>
          </a:xfrm>
          <a:prstGeom prst="bentConnector2">
            <a:avLst/>
          </a:prstGeom>
          <a:ln w="666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7" idx="1"/>
          </p:cNvCxnSpPr>
          <p:nvPr/>
        </p:nvCxnSpPr>
        <p:spPr>
          <a:xfrm rot="10800000">
            <a:off x="1455142" y="3760903"/>
            <a:ext cx="4677809" cy="1747795"/>
          </a:xfrm>
          <a:prstGeom prst="bentConnector3">
            <a:avLst>
              <a:gd name="adj1" fmla="val 100019"/>
            </a:avLst>
          </a:prstGeom>
          <a:ln w="666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92"/>
          <p:cNvSpPr txBox="1">
            <a:spLocks/>
          </p:cNvSpPr>
          <p:nvPr/>
        </p:nvSpPr>
        <p:spPr>
          <a:xfrm>
            <a:off x="914400" y="0"/>
            <a:ext cx="8229600" cy="1366838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Knock detection state diag</a:t>
            </a:r>
            <a:endParaRPr lang="en" b="1" dirty="0"/>
          </a:p>
        </p:txBody>
      </p:sp>
      <p:sp>
        <p:nvSpPr>
          <p:cNvPr id="2" name="Rectangle 1"/>
          <p:cNvSpPr/>
          <p:nvPr/>
        </p:nvSpPr>
        <p:spPr>
          <a:xfrm>
            <a:off x="1956235" y="1847958"/>
            <a:ext cx="1218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Master Card </a:t>
            </a:r>
          </a:p>
          <a:p>
            <a:pPr algn="ctr"/>
            <a:r>
              <a:rPr lang="en-US" dirty="0" smtClean="0"/>
              <a:t>Swiped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752235" y="2836903"/>
            <a:ext cx="90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Knock</a:t>
            </a:r>
          </a:p>
          <a:p>
            <a:pPr algn="ctr"/>
            <a:r>
              <a:rPr lang="en-US" dirty="0" smtClean="0"/>
              <a:t>Detected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509952" y="1709883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Knock</a:t>
            </a:r>
          </a:p>
          <a:p>
            <a:pPr algn="ctr"/>
            <a:r>
              <a:rPr lang="en-US" sz="1100" dirty="0" smtClean="0"/>
              <a:t>Detected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905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/>
              <a:t>Motivation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914400" y="1336675"/>
            <a:ext cx="8229600" cy="55213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Home Automation is a trending technology in the commercial </a:t>
            </a:r>
            <a:r>
              <a:rPr lang="en" sz="2800" dirty="0" smtClean="0"/>
              <a:t>market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 smtClean="0"/>
              <a:t>Improve on home monitoring and surveillance systems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 smtClean="0"/>
              <a:t>Opportunity to learn and implement multiple hardware and software technologies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endParaRPr lang="en" dirty="0" smtClean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endParaRPr lang="en" dirty="0"/>
          </a:p>
          <a:p>
            <a:pPr marL="0" indent="0">
              <a:buNone/>
            </a:pP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b="1" dirty="0" smtClean="0"/>
              <a:t>s</a:t>
            </a:r>
            <a:r>
              <a:rPr lang="en-US" sz="2800" b="1" dirty="0" smtClean="0"/>
              <a:t>o</a:t>
            </a:r>
            <a:r>
              <a:rPr lang="en-US" b="1" dirty="0" smtClean="0"/>
              <a:t>c</a:t>
            </a:r>
            <a:endParaRPr lang="en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09600" y="1781601"/>
            <a:ext cx="8023786" cy="4314399"/>
            <a:chOff x="845980" y="919251"/>
            <a:chExt cx="9924900" cy="5040223"/>
          </a:xfrm>
        </p:grpSpPr>
        <p:sp>
          <p:nvSpPr>
            <p:cNvPr id="30" name="Rounded Rectangle 29"/>
            <p:cNvSpPr/>
            <p:nvPr/>
          </p:nvSpPr>
          <p:spPr>
            <a:xfrm>
              <a:off x="6116200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rgbClr val="A2A2A2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247113" y="4986490"/>
              <a:ext cx="1198582" cy="82351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Mic/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Speaker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21"/>
            <p:cNvCxnSpPr>
              <a:endCxn id="54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21"/>
            <p:cNvCxnSpPr>
              <a:endCxn id="60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30" idx="1"/>
              <a:endCxn id="59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46"/>
            <p:cNvCxnSpPr>
              <a:endCxn id="64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48"/>
            <p:cNvCxnSpPr>
              <a:stCxn id="63" idx="1"/>
              <a:endCxn id="31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21"/>
            <p:cNvCxnSpPr>
              <a:endCxn id="61" idx="0"/>
            </p:cNvCxnSpPr>
            <p:nvPr/>
          </p:nvCxnSpPr>
          <p:spPr>
            <a:xfrm rot="16200000" flipH="1">
              <a:off x="7941205" y="4081290"/>
              <a:ext cx="990436" cy="81996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38"/>
            <p:cNvCxnSpPr>
              <a:stCxn id="60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38"/>
            <p:cNvCxnSpPr>
              <a:stCxn id="59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38"/>
            <p:cNvCxnSpPr>
              <a:stCxn id="30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38"/>
            <p:cNvCxnSpPr>
              <a:stCxn id="31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06183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1036" y="4925074"/>
            <a:ext cx="4057439" cy="16436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 smtClean="0"/>
              <a:t>Beaglebone vs raspberry pi</a:t>
            </a:r>
            <a:endParaRPr lang="en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796297"/>
              </p:ext>
            </p:extLst>
          </p:nvPr>
        </p:nvGraphicFramePr>
        <p:xfrm>
          <a:off x="1877590" y="1457643"/>
          <a:ext cx="5633990" cy="3398171"/>
        </p:xfrm>
        <a:graphic>
          <a:graphicData uri="http://schemas.openxmlformats.org/drawingml/2006/table">
            <a:tbl>
              <a:tblPr>
                <a:tableStyleId>{CBEE0FF1-B673-4901-A746-6ADC14814687}</a:tableStyleId>
              </a:tblPr>
              <a:tblGrid>
                <a:gridCol w="1061810"/>
                <a:gridCol w="2405177"/>
                <a:gridCol w="2167003"/>
              </a:tblGrid>
              <a:tr h="378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+mn-lt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err="1">
                          <a:effectLst/>
                          <a:latin typeface="+mn-lt"/>
                        </a:rPr>
                        <a:t>BeagleBone</a:t>
                      </a:r>
                      <a:r>
                        <a:rPr lang="en-US" sz="1100" b="1" kern="1200" dirty="0">
                          <a:effectLst/>
                          <a:latin typeface="+mn-lt"/>
                        </a:rPr>
                        <a:t> Black</a:t>
                      </a:r>
                      <a:endParaRPr lang="en-US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  <a:latin typeface="+mn-lt"/>
                        </a:rPr>
                        <a:t>Raspberry Pi</a:t>
                      </a:r>
                      <a:endParaRPr lang="en-US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</a:tr>
              <a:tr h="502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  <a:latin typeface="+mn-lt"/>
                        </a:rPr>
                        <a:t>Base Price</a:t>
                      </a:r>
                      <a:endParaRPr lang="en-US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+mn-lt"/>
                        </a:rPr>
                        <a:t>$45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+mn-lt"/>
                        </a:rPr>
                        <a:t>$35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</a:tr>
              <a:tr h="393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effectLst/>
                          <a:latin typeface="+mn-lt"/>
                        </a:rPr>
                        <a:t>Processor</a:t>
                      </a:r>
                      <a:endParaRPr lang="en-US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 dirty="0">
                          <a:effectLst/>
                          <a:latin typeface="+mn-lt"/>
                        </a:rPr>
                        <a:t>1GHz TI </a:t>
                      </a:r>
                      <a:r>
                        <a:rPr lang="en-US" sz="1100" kern="1200" dirty="0" err="1">
                          <a:effectLst/>
                          <a:latin typeface="+mn-lt"/>
                        </a:rPr>
                        <a:t>Sitara</a:t>
                      </a:r>
                      <a:r>
                        <a:rPr lang="en-US" sz="1100" kern="1200" dirty="0">
                          <a:effectLst/>
                          <a:latin typeface="+mn-lt"/>
                        </a:rPr>
                        <a:t> AM3359 ARM Cortex A8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>
                          <a:effectLst/>
                          <a:latin typeface="+mn-lt"/>
                        </a:rPr>
                        <a:t>700 MHz ARM1176JZFS</a:t>
                      </a:r>
                      <a:endParaRPr lang="en-US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</a:tr>
              <a:tr h="412743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b="1" kern="1200">
                          <a:effectLst/>
                          <a:latin typeface="+mn-lt"/>
                        </a:rPr>
                        <a:t>RAM</a:t>
                      </a:r>
                      <a:endParaRPr lang="en-US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 dirty="0">
                          <a:effectLst/>
                          <a:latin typeface="+mn-lt"/>
                        </a:rPr>
                        <a:t>512 MB DDR3L @ 400 MHz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 dirty="0">
                          <a:effectLst/>
                          <a:latin typeface="+mn-lt"/>
                        </a:rPr>
                        <a:t>512 MB SDRAM @ 400 MHz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</a:tr>
              <a:tr h="412743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b="1" kern="1200">
                          <a:effectLst/>
                          <a:latin typeface="+mn-lt"/>
                        </a:rPr>
                        <a:t>Storage</a:t>
                      </a:r>
                      <a:endParaRPr lang="en-US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 dirty="0">
                          <a:effectLst/>
                          <a:latin typeface="+mn-lt"/>
                        </a:rPr>
                        <a:t>2 GB on-board </a:t>
                      </a:r>
                      <a:r>
                        <a:rPr lang="en-US" sz="1100" kern="1200" dirty="0" err="1">
                          <a:effectLst/>
                          <a:latin typeface="+mn-lt"/>
                        </a:rPr>
                        <a:t>eMMC</a:t>
                      </a:r>
                      <a:r>
                        <a:rPr lang="en-US" sz="1100" kern="120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100" kern="1200" dirty="0" err="1">
                          <a:effectLst/>
                          <a:latin typeface="+mn-lt"/>
                        </a:rPr>
                        <a:t>MicroSD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 dirty="0">
                          <a:effectLst/>
                          <a:latin typeface="+mn-lt"/>
                        </a:rPr>
                        <a:t>SD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</a:tr>
              <a:tr h="412743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b="1" kern="1200">
                          <a:effectLst/>
                          <a:latin typeface="+mn-lt"/>
                        </a:rPr>
                        <a:t>GPIO Capability</a:t>
                      </a:r>
                      <a:endParaRPr lang="en-US" sz="1100" b="1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 dirty="0">
                          <a:effectLst/>
                          <a:latin typeface="+mn-lt"/>
                        </a:rPr>
                        <a:t>65 Pins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 dirty="0">
                          <a:effectLst/>
                          <a:latin typeface="+mn-lt"/>
                        </a:rPr>
                        <a:t>8 Pins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</a:tr>
              <a:tr h="869295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b="1" kern="1200" dirty="0">
                          <a:effectLst/>
                          <a:latin typeface="+mn-lt"/>
                        </a:rPr>
                        <a:t>Peripherals</a:t>
                      </a:r>
                      <a:endParaRPr lang="en-US" sz="11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>
                          <a:effectLst/>
                          <a:latin typeface="+mn-lt"/>
                        </a:rPr>
                        <a:t>1 USB Host, 1 Mini-USB Client, 1 10/100 Mbps Ethernet</a:t>
                      </a:r>
                      <a:endParaRPr lang="en-US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1100" kern="1200" dirty="0">
                          <a:effectLst/>
                          <a:latin typeface="+mn-lt"/>
                        </a:rPr>
                        <a:t>2 USB Hosts, 1 Micro-USB Power, 1 10/100 Mbps Ethernet, </a:t>
                      </a:r>
                      <a:r>
                        <a:rPr lang="en-US" sz="1100" kern="1200" dirty="0" err="1">
                          <a:effectLst/>
                          <a:latin typeface="+mn-lt"/>
                        </a:rPr>
                        <a:t>RPi</a:t>
                      </a:r>
                      <a:r>
                        <a:rPr lang="en-US" sz="1100" kern="1200" dirty="0">
                          <a:effectLst/>
                          <a:latin typeface="+mn-lt"/>
                        </a:rPr>
                        <a:t> camera connector</a:t>
                      </a: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27" marR="68527" marT="91370" marB="91370"/>
                </a:tc>
              </a:tr>
            </a:tbl>
          </a:graphicData>
        </a:graphic>
      </p:graphicFrame>
      <p:sp>
        <p:nvSpPr>
          <p:cNvPr id="3" name="AutoShape 3" descr="data:image/jpeg;base64,/9j/4AAQSkZJRgABAQAAAQABAAD/2wCEAAkGBxQSEhQUEhIVFRQVFRQVFBUUFRQUFhUUFBYWFhQVFRUYHCggGBolHBYVITEiJSkrLjAuGCAzODMsNygtLisBCgoKDg0OGhAQGywkICQsLCwsLCwsLDQsLCwsLCwsLCwsLCwvLCwvLCwsLCwsLCwsLywsLCwsLCwsLCwsLCwsLP/AABEIAI8BYQMBIgACEQEDEQH/xAAcAAAABwEBAAAAAAAAAAAAAAAAAQIDBAUGBwj/xAA8EAACAQMDAgQEAwYGAgIDAAABAhEAAyEEEjEFQQYiUWETMnGBB0KRFCNSobHBM2Jy0eHwgpIk8VOywv/EABsBAQEBAQEBAQEAAAAAAAAAAAABAgMEBgcF/8QAJhEAAgICAgEFAAIDAAAAAAAAAAECEQMhEjFBBBMiUWEy8QWBkf/aAAwDAQACEQMRAD8A7jQoUKgBRUdCgBQoUKoBQoUKAFCs8vie38QIXUOzKvwycqRcNu5+mGz2zxVxpNYrgdmIJ2nkbW2tP0OKypJgk0VHQrQE0KOioQFChQqECoUdEaAKhQoxQBRRUqioBNCjojQBUdChQBUKOhQCaEUdCgE0KVREVQJoopVCKARREUuKIihRsikkU7SDQDZFINOkUgigGiKQwp1qQRQDJFNsKfYU2woBqKFKihUBpKFChVKCiJorjhQSxAABJJMAAcknsKy37Q3UGxK6IHnIbVEdvUWf/wBvpMv0Ff1H8TLFu9sS2120DDXlYfN32KRDD3kT/XVdH65Y1S7rF1X9Rwy/6lORTGpsqy/CFtGUggqVBQATgjjkR7fasx1PwAgPxtJdbS3Vz5Sxtz3g/Mo/l7VVOEtdGdm/qr6/1tNLbLNliDsQHLEf2rK6PxNrdM3wtbZV5B+HeR1VXjjd2j3gH2rD6/qF7VXTeba5llCEiAI4QE5wTxP8655JU6RyyZa0uzM3r90XCbhLy8m55mxtiXJ8wJxzV90TxddtoF370NorDcqt0gMV95VW+v3pJvK5LEbGI2ychVkzE5nJJ95wTAqFqeiAmVHwySvBlQo4L57kexya8zyK6ejpDJaOtdC8bW77bZ2s12Nj42r8KID8f4gHvDitRotetxVMwTbt3CPQXJjP1BFeart5rZIcYBuEsMgbh3ESOO/2rQ9N8X3bIhWNxYtDbcMmY+JhskAXBI9mPrjspNHRU+jvtAisP4b8dWr7Ku6Gd3OxznzKWVVY9gysv/r61stFqBcto44dVYfRgD/etqSZGh6kXbyr8zBZwJIEn0E0zf1yJuLGAokn6Vhep6u5q7wCiScW0/hHqf7muS9Tjl/Bp7rReD8nQxQqj6G4tsNOhLhFO95JHxOSF9FGavK7RdqzLVBUU0ZNFVIHRUBQoAUVHRUAVHQoGgBRRR0KAKipVFFUCaOjilBaARFAClkU1qtUlpd110tqOWdgo/U0AqKIrWR6t+JmhsyEZr7CJFpfKJ4JdoEe4msX1f8AFfUvIs27dhcgsf3rj0Mnyx9qllOwEUgisR+GPi19UHsaht15AXDx8ySA26BAhmEexjtW7IqgZIpBFOsKQRVA0RSCKdYUgioBo02wp4ikNQDUUKXFCgL6m9RfVFLuwVVBLMxgADkk05VT4o6QNXpnsl2TdtIZc5UhhI7iRxRVeymeF1+qv+ZOno3GVbVMp79xaB7d/r8unY7IREEADAKiF4G1fQfYfWuV29fr+lNtb95YBwDLJHt3tn6Y9jWw8M+MtNf8puNbuHAS6wK/RLkQ3MZzVy45drr8Mpmmt21TceJyxPr3Yjge9VPWutrYXe6yIMAiCZz3yNuJPv8ASZPUeq/CUkqZKyqkgcfNuaYUZHmP88Vy3xH1C82CVyBuKurjaCYQbcKvtXkb8HLLl46XYrW9Q/arji9eW2PyuU3IYPlVozbQZggQeTWb1vXTbRkt4aYDIdoKrMsBAIBPmk+0AGmup9ZZra258qliqgKCWYyxmJj6k1RLba60ck8ntA/oo/7mtwTS+QhiS2yz6NqS7OPQKefrJzWi/Yrpt3mSVFsKST+dmI2okZDExzHE9qoenacKwNomBgn+I+v/AH+5rWaLTurK6uwveRxKgjcwO3HaOJgwT2rMlbs5ya58kUB1dzT7rV2yHCt8Mo4kq+ZS3dUyreY/Ke596k3PB5Nj9pDLbwHAGA3+oTH0GDirvWDeifFX4fw9xU7d4d3/AMV2aYNw4/QCmNSf2gJaki2glo8rPgRILQxXOREicVzyObrg63s7QzY7+SMQxe3BZTA3RcQGN3IBwCsT3rrP4Ua3Utpm+I37kMRa3El/80EmVUZEH7RGcmOm7Fuu5+IlrZtC7kcliRkRjOJMAGcnu9odbcKMLJCvvGJALKVO6eJiB2H868v+Rlk9iSxun9/h1xNOaUjqVt1uTiVkgAjB9880wbNvThjbG1nlRt+bPZZ4H0rN+H+v3LSsNUC0Gd4jyAgAKR9c/c07rOq/vA7GACCongCvkvTwy48tKTS/H2e+Zr+kWFsrHc8+3tP/AHNWQu1jeh+J7Gp+R4YTKNhscx6/apN3X3FYuHAH8LfLH17V+j4cTyL49H8qWaKNVuoTWPPUH3TuIb3OD7DsfpWm6dqDctq5EEjI9CMGt5MDgrYhlUiXNHNImjmuJ0DoUKFAChR0KgBRxQmqPqnjDR6fFzUIW42J+8eRmNqTH3igLyKMCuYdU/F1eNNpyZBh7zBRIMRsST69xxWN6t4812okHUG2p4Fr90oKyXUsPMR2y39aWWjufUusafTib963b7gMwDH6LyfsKxnV/wAWNNbkWLdy+YJBP7pDBjDN5p/8e1cWv60GTuJY+acsQ5gEEnnHv/WmTq/4VjMickR2+n1pYN71f8TdbdJFtksqYIFtfMyj5gWeTPusfyrFa/qbXG3XbrXH9XZnYhplSTMEe4/pVeys+BJzwOJOT7U/Y6LcYxtIxPBJj1jv9qFGm1v8IwMCf4YgAj29qZF1mPc4jHp6Gr+z0G3bP791XuQTubjsigk/QgVaomnVYRuDABbYJ7kAAknPbH9ahLH/AMN7N1blz4eoNi6VUqu5VF1ZPJZHBA9Nvet3pPxC+DfNjWqABA+Pb4Un8t1RIB919jArFXUsQnxlAKFy6G2xZ7ZPFkhgqNJZfOZkBhioNi2VBtMrvaaWtEBSWtk+rELbzmexn0rnG+bd6NN6O+pcDAMpDKQCCCCCDkEEciiNc1/D/wAQNZufsl8yhP7pywPmY4Ezw2Po3+qa6Ua7mRJpBFLNJNANtTZpw0g1AIoUcUKELyhFChQ0RtVokuAh1BB9a514r8C2VIey4tsx+TsQMsfYAZJ4Fb69f3sUmIE7fzEeselYjxHrLT3RYtD4lyRaguQu7cCykkcKNx8smfSDXP3nF/ExNNrRV6sLasEAu6sFtoxYsGgkjYBlIYHynBg+lVXUespa06LaC77gbezLJBBIYNuBBUgrEe81pW6eDbNklG2jyh1nax3GFfGZLRieeYxluodIF2y4byhSIIBwwPGPv9a871K2eSSjBRcou/u9GBG640DJJjHETgD24+p+1W+k08DYmRje4PPsp9P++5PTdLIJW209mJEGGEwBJ24/vPMVe9JurZMMpWcExuBU8q6H5gSB6V0c0zc8ylpDnTbQtoCAAYZt0YXJUCexBEwMwe+BVpouULeYZYOICAgnn04/y/eYpy58FZ+HAlpWNzKTBkeqgDkFTyIqBqtXdUkbSsEISW3BSsGBMKDwfX0rLZzeh3qOs+a2ohd0EsSxO30nAyD71EGm8u7cAfQyMCIKnuc8Coetv/DycsZKg8E92PsP5n71UJqnBJ3GSZM5k+/rSMHLZqGJyVmjs2bl5TbBwMyYwFGZY8CP7VHs6x9Kd3wxPYsJUjI59JMyPQYoaPrfk2OAoJBYgSGAxtPcd+O/M1Za3W6coRtJtjKIcEqRgDkgTxyAPvPLJFtOMlpl3jXLyVvh/qRa3fXUOHd3Btgg7SSsNkYEADETVR4kvve1JEnahgAAwvclo5MQfbH3d0275QFUE7i0DyKYxu9Djn/epo0wAPIkTK5H8QJMYyGPA4OMAnzQ9Pjx5Oa7fj66Wj0R9RKcKZd+CVtLaBUsty5PmIUbUEhQNxyCc+5I7CtUt8EkNynJA8oMTkTIxPP/ABXNtTrggQujBCGi5bkEcjcFM8Y9au+ldeLL+6ubkErgCQfUSMH6j9a+l9PljxUUeOat2bH4ibZkFcjsRIMEfWcRVt4duxbPaWJA9oH+1c58RddCop2gTwgiWYYknGB/f3pnw/4uvJkTct7iNrCAskkAP2EfXtjNZ9VlVcTWL4u2dmD0sGs10fxRYvkoH2XAYKPgz6A8Hg+/tWgU15E0+j1Jp9D4NHNNg1F6n1O3p7TXbzhLajLH9AABkknAAyaGidNCawl/8QJti5Z01wozhEZlLMZnz/CT8mDBLCYPpWds9Y1Gq1F+zqtb8LbGxLe63bYd4KMHbty/rXOWRJGlGyf+MGvn4doXCNqm4yhoDScBx3+U8+tcjv61YgT6iMbXPPNWviDTrbu3VtNuUfmEtlvnlu8epzVD+xnkgx6xAzPE/T0qxfJWGqE3dc2YAUSGHcgjiCeKYhmyZPueP51M+BHAj+f3ntUmxaMyMkDvmPcVQQ9LpdxifXgYJH5Z9f1q30+gsiJfex4S2C5Pt6f0pXS1CsYth3YjbO5s94EwWOTJBziM4dtJtdXLMrFoJhWIUeUkic98GARVTIy0s9MEYREXgux3EAzyxIC+vzHFOaxHcD4DM/zFto2oCTuJnaEJiRHm5kcA0pdVaU4i4QCS7EDMZIL8ZP5R9KbveICGWNu2chQ0weQLjHcOFyI4/UyIqrOnEGAJGDM/rFICxwc9jin9Vfts7bGYAtMsJgR5o8xOTx6frSbdgMhO47s4MR/z9ff2qFJulvl0Nlss4Uhrm1IM7RtMS3r3/kZTbQqWsXXjaH2jldxE+aRhTA9BMSOaYtsUcOSFBgN8MLKrj5QQQKndV0BctCtFtNxcOGa5una20n2zA7EelKBHh9SS29Q9uQFBhBjbOSSwIAk4rqvgTxMurtbGMXrQAuKcE4+bPOZB9x71ybpfQtVeeLFt90CSPLCtwSTEDFdH8M+Eb+mUPcZFZWDzatm7eaTlS55UzBxx371OSRTdGkkVCXUHeFKMhIMG5cTeRIELaQn1HpT+nu7pBwy4Yf3Hsf8AcdqqmnoULIpthTpps1ogihSooUIXFQ+r6/4Fprm0ttGFXknsPYe9S6S1Zd1oM43e8Xagrd3bRbublCEQttiMbQpDBRiRndB+lZ61/mcsD5WuZ8wG3fsnIAkHtJI9gOneKPCtq7LBNreq4/lWH13RytwfFQmzI+J8MebvkAkQcx6fU5rh12cG5RVP/pM0uvvaVSfjJewdhuKSyz33Tk/Wapk6+M48w+bJJubzuBI4WI7Y4p/xXo1uG2NCGFqFQby0buIVSJj2MkkGBHNHrOmizduWUf4jI6WziLly8w8y2kyzgEET9PUVpxUls6tKejUdPu2nBYDET5Y3JnJZI49+PerjpaP8C82lCNqwR8MPtBCRkpuxMzP2rmmjNx76KjFNrruud1IPb3xXROrpZUWxbYs5iAM7oyd3cTn6STXh9VGKaxrz+a/2Yhg4yeSNa7sV1TV3k0tsaxkOs3kwm1iLUEbX7GZ4P9qoDcYyS0biTLHDNlgC35S08n1n0pSurXCy+UoCSCDcAZSBjb2yM+vHapNvUfFIIDNCuOCpuloLoSCAFAic8fUCuuLF7ca/o5TlzlbRldcLm8m4CGP6R229iPSKj8VqHssq8B7XMESAMeaOVEmNyn7mq6/0lWzbbZ6q+Rj+FgM/Qj7mvUprydYZovT0QtDpjdPfaImPfsPetO9lUAAVXDABYMqdhiGBPkUAn0ypn2Y0OkKW9yp+UhAZk/5vQk4Me0ccv6EJtlroDsxEyJWBPfjIk+3pXLJJsxKfJ0hNxVAm2CF5BWX3NCkDMYwfpPK5qu1yHIDCAYbgBmzCgccD+Q5iTbalQJO4K8EpHMSxLMJ2jk5k8k4MiszqbgcwPkXgR8zcFj/3j6mueKFvkzShy+K6LOxp2uiXzs7CAwgAjaREg5E/lliMmRX6jpqu82TscwZQlC0kcJGVkj/1JJAAluxeZTAJIYbSuczHl/pj2roXg3w2Sf2lwJAItA8bhK7v9IEAR7+ld23EntyTog3/AAPdu6dPiXh8dZIG1dgmMYzJAE+/tzWa3pXwFCi2yOSttAJhmYee4SBHMgAEEA1p9b1HV2TbFwbhJDMtsyWkidgy6AFiFXzEW1ZiATVlev8AxgFKgE4ZGhxJHysY7cY7/Ymvk9s7PGvBz0aVrOIDKCVJG5g9xZ3kgeYqMzjt82AK2ngrqdxm27y1kLA3eYlvUHsPpioWq6UCSiMbTFSgRvMpQne4sN+WYMgZicRBrSeGenrbWBEjkdx9aQts5e21L8L9r1c9/FVLl0aZFICbrjNIJG4BVWR9Gf05rfXErKeNtMzoiwNpLQYErdgfDyexG9fqwrtJ0dkYIdIvIq23fAJdgjDzAkblZUwSBuIB+XzQO1MWPCN662bWxQoC7mG3GICzuC8mujdEdXsLHz24S5xIeJM+hP8AUGpbJXmeVrR04mL0HgsKCHumGEMqDaGMzyZ9hj0q56d0TT2j+7tpuWBJ87j7tJFXJSiCREfyFYts0c18WdHFm+TxauTcX03fmX2yZ+hqiQwIHHb6V1rr3SRqbLWzg4KN6MP9xI+9czTTKlwSpYLIdG5bbO4AgYMdj3H2rvjlaMNEZMkkJJycAnaIyY7RzNHdIaCAAI4E9vWe9aV2W2y7Avw7kbYGNxAFtvYMo2n/ADT7GqHqWn+E/wDlfK+3t9jj9K6eDJC2U260+izMU0aFJ/R0S4HssAHbzW3jIZR8pPMQP6+1NksDtYQQTj+Ez5hye49eM1Ht3NpDAwQccj+Yq61sX7QvDyurAXc8cQ0emOc4PtVIVDPByZknH6Z/nUvRaggbN0XEJawxAjOGQz2jP29qQ9sESREcz2/WoWrAYeWSRkEdiMzP2oDUeFvEKadrTBXUb9l13Hkd2mFB4J4J/hAWfftuluq6hlMhhI/2rzfp9StxlVw1vcMM2/ZavNAe+FE7pVGEEcgHsTXT/Bfia1p7SLdun4bKu0vJKiPLIHM4H6V5Zzjjkk/LOqg5JteDcNb+ET8KyCSJa4zhR/5uZcn7GoVu41394uwsCQdm42yoMf4hENxMj0FU/XfHNgW2KBLsHi4RG4ER5MnHOY4qh0fiZ+obrSX4fZiAVtBu4A5uQM/bmui30Z6N+HkUTUxpRtVVkttAG5jLGBEse5NOsa7mA4oUiTQoQuqIijoVCjNy1NVPUOjK/aDV5SStGiHMus+GSDuWVIMhkxn3HBql0ejNp2ukbrsOFYMQVLKV3r3DwT+o4rsN2yDyKoup+H1eSuDXJ4/o5vGu0ct03TV0ybgIQCTun4i7cloHfyknJjyniKT+1NeZrqfvHPzbSSxXyiOAS8QSYP5TzNabq/RmUEMsgzkbgCG+aY9feaHhmzpbV9bmoKo5JNuQBb+IckuQIAAgKMDB71yqu+yKNuid0bo+msfDfWsiPqUFq2l4hHVdoAQbSArQYLcndByc317wjpLgdYyHtloORsUFUYmZmdxnJ3fSk9Ss/CBvMBcxbZn7Xru6LKYn4dlGO/2wZJ3S/evhECIzFZO+4n+JfutLNbs5wTmW4QCARBKD0KKqjBde6bf0h/8AkK12xiLqRlsCXgSI98Zme1UqW0GxzcBmDtEkg+je3y54P0zXVNR1Bb+la5e07Jl7bAuogBgGK3knykrzgGBMDNcf1XUkfebdoC2WKhyV+IxHmLNEQSoUYEfUkmqebNiXaLzq/UVTaAwJKwduVg5HuRMnuMwPzTlPEPUbbkvZR1tKIAdg5ZzG+5ujgn19J71G1upDEquAcsYzn8sz3/pWi8BeG/2258S4P/jWiJEYu3Bwn+kd/sK1SXyZvDB1bLrR+GXuadbttU3ECLbTDW9ogecfNM8xP3rN6zpu1tsNZuf/AI7m7b/4tkgf+w9xXajbqPqtClwQ6hh78ieYPauKyNM6+3XTOLaOyUJZ/K0kIJHblpmPYGfUzxW28PfiKVVLertysQty2AGAXGU4IHtH0qR1jwUSrfCYsOVU7dyR2Vjgj2MHjOIPP+uK9u4Q9r4TqW8yhk3ZxA4BjOPXgVvkpMwuSbbO36fVW9Tb36e4tweqmCs8yIlWj1FVV0g7gAt9fluIsPcQCcFZIaByDBwSJwtca6frbtq4Ltq66t3ZSQ2eQfXPrg10bovjFbzKurtbnEhL6AJdAOMwcTOdpH3rVUbTsmdWs2TpZS4/wi6siWWU/EuEgLbTeCbZJAHl2kZ4zVt4KtFVus772e5uZu0kTC/5RMCcwBOaxypvLGyjLuNxrfxyxbaRtu37rGTuZV2KMkIp/jBGq6LeSzbVEPqSSZLMcsxPqTJrpjXksjUXDNVvUdKLttkP5hE+h7EfQwaNNXNA3JrozJyzw71t9P1K5b1Bi3qSRB4R1JAHvERPeB610h0jBrmf4pdDb4q6hDHrAyHXKme3H6itJ0XxrYOjs3b7lbkFCoViWKYlYH2z6e9ebJHybTNKFpC2zuJ3EjssCB7zzWE6j+JGSunswf4rp/8A5B/uazWv8Q6i9m5eYqeVHlUe0DH61lQZbOo9Q8R6bT/4l5ZH5V87fovH3rBdV6lZ1N83bS3VBgwSqBmH58SYwMD0ORWU1LjEc1JV4AQljAJAUnDMBuHuJUH9a6xx0RsvdHqkRGS6cDKkcCWBKgQZgw6j6j1qo1/UmuwGYMEwGiCwgLuM5yFFTtAllrDo+1HyCGwd35WEmBnmB6+oqmsWGYwqljnCgscfTt711RgdtEkEgE7eTgc4B+/+9TeldKuagsFYLtE5BPeIx6c/2pHSbVtw6OpLlSbZUmd0TESB7yfSn+n9Yuaf90yghWyDMj1iDB9ZM0AXTtFtu7XsNduLJ+GWKhgklgSBMQJmQIBNOdF1sXCWH7u5uVk5+YMFBY5gFuZ7TTWpe5qHa4odlT/SCoMwDHaTEemKhWk+HmRsYMyrO5lCkghgPcQJycetTzZS8610xLK71ZmDAsoA3LakjZN04f7ZwZAmkeEtHYvM51DFba7QWXAVnDFJAGF8jTGefSof7buFpWQfu42gkyCfO4I7gAdoE9uZj/tzbiymA6sHGCrQ2FcfpHcFeRUV0XR0TqWk0aaK81t7CkIwtFGR7rvBACkknzE8+h9K58dezBS7ARsTcQWYkAAE+YRzAE/2iuS2ozEboVoyVfk+b0z6VIRWJmIknf2mJCkR9vSo8abTZVJpUSer61Lr7ltC2vylZkKQD5lniccTU/wY+3VWsn4m+2pHbaZDEDtiaqBaUfM0mNp/zDvI71uvAPSJIvkQo/w8fMeJ+gE/f6V0SoydHtLTtJt8UqqQKKFChQhc0KFFQodFQoqEAaaanDSCKgI96wGEETWZ614ZR1bbjcDI7GtW1MuKjQMBoPj6MhbNyLeAbN0FkxM7GkbZnI9hzmb/AEXW7F1ijzpr+0WhuBgJgkWWwoJntBlRg7asdXoVcZFZzX9GK5WCBwGAaMzieK5yx/RpMyH4neKReX9m00fBtbRC8eUwGgflxAH1PpWKFxgFzkCF7BRyWMf/AGa0PUfCjB2KscncVOJPaOxrM9ZRlLW4IhgpEZMiRHtg0jXRi7eyy8M9FfXX1sWTg+a7c52W58zf6jMD3Neg+ndLt6e0lm0u1EG1R/Un1J5JrhP4bPsvuASCbchuCGVhx9if+5rr3T/EZAAujcPUYIgkfQ8e33rllTkdUy9Nuk7Kd0+oS4JRgR/MfUHIoMtcDYyVqB1Tplq8sXkDATBOCvrDDIqyIrAfih4t/ZkFiz5r1zEDlV7n6+nufY1Ypt0iMw3ie3atXyLawisIYehjykesAmROCJzVt0q3uUHmNz7pmcDM/bn39ae6N0L49ybi+RAqqpM5CKDJ7nEfatNb8LKgJt+WeR2OI4r148dI4ru2Z+XyztNy6FJAELbtwCltR2Jwx+iD8tTdCDNSH6W24k5JMk9ye5NWOk0MV2SpFuyRpmMVMV6bt2aeWzUBW9e0Av2XQ9xj6jI/mK5J4js/BTTqAQq/EkHs7NuINdwOnMVifGXhk31bbzyPZqjXkqZyLUanzSKm9LfdIe0z7yoUiQA3pPAkd8xFSP2f4afDKLJncefNEd/f09a6Z4d8FW7WktXbt1r6NDqNOq4khlBNw8ggidojMxBNSrVFOd9F8Plmc3IO1Z2qx3MCfmEDiO5I5FPanRC1dhSflDqSYMEZjAz3+xHNbL8RvD1vTizrNM5Fl9ttgrhlV5LIwIMFSQZHEgeuMza0d3UFbm+TtlDEAtuO4MSed0zAM7vtRutslEQ25yc/99at9D1pLVsoWgqUKhVyYGZIgMCJnd+ncVug0rXFuMET93G43WbYJYL5QI43CQd30pl/glRljccMQyhVtgrEgCOPmwAOOTUaT0xsRrdZvvG4oglpUQCZERMCCZ9BUjrN/wCKRdKbTEXCSolhgwgyAOP0qBZubdrAlZG0wYZbjYEEfU9+4oZJzJOLdyeWUQSxnBP/ADWiUP27xQNtENthuJIecrPoBSC2YB7grHDIkEqRjv8A1mgtuI3N8pMd5UiACOOPT0pptQiwAJiY7xmTFKKAISBHBBdSR8jnkebI5P8AOlPbXJY87cA8Fe6tyP8Ain9J03U6iPh2yF/iPlH1k/7Vpel/h/MG9cJPomB/7HNWgZUXpJ2LJ7mM/fvVjovD+qvH5do9Tj/muk9L8M2rQAS2B7xJ/Wru1oQKtAw3RPAqKQ1394fQ/L9x3+9bnT6eIAEAcVLt2QKdCVSCEFOUIo6AKhQoUIW9CimhNZACaKhNFQB0UUJoTQCSKbK04aSaAZYUxctg1JYU2VoCt1XTUcQVFZLxB4QFwcboyP4h9DW/im3t1HFPsj2cZ1ujv2bXwrbkBHNxVKgeZvmJKjd3PeM010PxO63Db1ClSx8p5DSScH7mut67paXB5l+/esl1TwrtkqoYZ7A8iDIODg+x964uDinxRPlfYrRXxO5GZT2Ksyx7QDitFoOvMIF4bh/GoAb/AMl4P1WPpXM9TZvWWZ0YtmSrH+QJ4+h/U1Y9K8UIx2PKOOVYQR9qxSktm45UzoXiPxFa0ume+XBAHljkt2EeskY9SK4Z0O3d1mrfVXZ5nmQD+VBPpM/UT3rY+MdL+027aKRBdSSPRZ/796kdG6ctpFRRgfqT3JrrixpI1KRe9BXaoEVqbJkVR6CzFXFmuxgW2nB7Uj9mFSVpcUBFFinUSnCKbZqAcIEVW6q1zUh7hqO5oDgF6263b9q5O4Mzj2O47h+pj71qvBnjpbGnbT6i3cuWHll2Rvtt+ZYJEKSAwg4JPrhz8Q+li3fF4D/FXb/5YkR74/nXNtVfJJxiT9Offms0aNx458bDWWlsW0+FYV/iEFt9y4+TLngZZjyZJmarvDutti2UyzhyyLMBiYBUxk4H9PSqPo95rZJJgmIkCdoOSrMMH6ZxU/omuW21wFzaDjat0edk84YgkZIIBBI/pWMn8dFj2PdX18syoXCMUN1Su2biTBI/i8x7DnjimrViQc4MFTxBBO7HcHmpXW4um2LbtfZQw+KVKkho2rkAtHmz/mqV0/wrqLsbvItMe0nRZaZXXL6Lu7yZI7T2McCjsC9eMWrZP2x+tbrpXga0kFl3n34/StZoujqoACgD0ArrRg5x03wTduQbzwPQZP68VsOk+ELNqCLYJ/ibzH+dauzpAO1SUtVaBX2OngdqmW9OBUkJSgtCDa26WFpUUoCqUTFCKVQoBEUIpRojUAVChQoQsqKaKaE1kCqFJmhQB0KKhVAKSaVRGgEEUginDSSKAbojS4oooBoikslP7aMJUBSdQ6MlzkQfUYNYzrXgnf8AlDAcEYI+kfL9se1dQFuj+GKxKCZlxTOY9N6G6IFgkCY3ZP696utH00jmtidOPQUk6cVuKSVFSpFTY08VLRKk/BobKpRKrSqVFGFqgQRTNwVJIpJWgIZt0Bp5qZso4qApOq9KFxY/7Ncv8Sfh6xYvaGTyPX3FdsIpBtD0oU89p4S1lwqrI8KNq7hgCZgScDJrWdF/Dk4NyBx7n9T/AGrq/wAIelEUqcUWzO9N8L2bUQoJq1/Y17Cpu2htrRCKunA7U4LdPRQihBsJSttLijoBMUcUKIGgDihR0RoAqFFNCaFAaSaOaI1AFFCimh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582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726575"/>
            <a:ext cx="8229600" cy="4967700"/>
          </a:xfrm>
        </p:spPr>
        <p:txBody>
          <a:bodyPr/>
          <a:lstStyle/>
          <a:p>
            <a:r>
              <a:rPr lang="en-US" dirty="0" smtClean="0"/>
              <a:t>Implementing I2C between ATMega and Pi</a:t>
            </a:r>
          </a:p>
          <a:p>
            <a:r>
              <a:rPr lang="en-US" dirty="0" smtClean="0"/>
              <a:t>Character scripting protocol is sent over I2C bus for updating and control</a:t>
            </a:r>
          </a:p>
        </p:txBody>
      </p:sp>
      <p:sp>
        <p:nvSpPr>
          <p:cNvPr id="4" name="Shape 80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b="1" dirty="0" smtClean="0"/>
              <a:t>MCU – soc communication</a:t>
            </a:r>
            <a:endParaRPr lang="en" b="1" dirty="0"/>
          </a:p>
        </p:txBody>
      </p:sp>
      <p:pic>
        <p:nvPicPr>
          <p:cNvPr id="2050" name="Picture 2" descr="I2c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11" y="1770400"/>
            <a:ext cx="1157790" cy="126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escription: Macintosh HD:Users:chriscondella:Desktop:arduino-i2c-pin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67" y="1629025"/>
            <a:ext cx="1866900" cy="14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escription: Macintosh HD:Users:chriscondella:Desktop:raspberry-pi-i2c-pin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33" y="3300407"/>
            <a:ext cx="2293620" cy="16306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4348046" y="3031105"/>
            <a:ext cx="0" cy="44289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49646" y="3031105"/>
            <a:ext cx="0" cy="442898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mic/speaker</a:t>
            </a:r>
            <a:endParaRPr lang="en" b="1" dirty="0"/>
          </a:p>
        </p:txBody>
      </p:sp>
      <p:grpSp>
        <p:nvGrpSpPr>
          <p:cNvPr id="82" name="Group 81"/>
          <p:cNvGrpSpPr/>
          <p:nvPr/>
        </p:nvGrpSpPr>
        <p:grpSpPr>
          <a:xfrm>
            <a:off x="609600" y="1781601"/>
            <a:ext cx="8023786" cy="4314399"/>
            <a:chOff x="845980" y="919251"/>
            <a:chExt cx="9924900" cy="5040223"/>
          </a:xfrm>
        </p:grpSpPr>
        <p:sp>
          <p:nvSpPr>
            <p:cNvPr id="83" name="Rounded Rectangle 82"/>
            <p:cNvSpPr/>
            <p:nvPr/>
          </p:nvSpPr>
          <p:spPr>
            <a:xfrm>
              <a:off x="6116200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rgbClr val="A2A2A2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8247113" y="4986490"/>
              <a:ext cx="1198582" cy="823510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Mic/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Speaker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21"/>
            <p:cNvCxnSpPr>
              <a:endCxn id="85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21"/>
            <p:cNvCxnSpPr>
              <a:endCxn id="87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83" idx="1"/>
              <a:endCxn id="86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46"/>
            <p:cNvCxnSpPr>
              <a:endCxn id="91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48"/>
            <p:cNvCxnSpPr>
              <a:stCxn id="90" idx="1"/>
              <a:endCxn id="84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21"/>
            <p:cNvCxnSpPr>
              <a:endCxn id="88" idx="0"/>
            </p:cNvCxnSpPr>
            <p:nvPr/>
          </p:nvCxnSpPr>
          <p:spPr>
            <a:xfrm rot="16200000" flipH="1">
              <a:off x="7941205" y="4081290"/>
              <a:ext cx="990436" cy="81996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38"/>
            <p:cNvCxnSpPr>
              <a:stCxn id="87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38"/>
            <p:cNvCxnSpPr>
              <a:stCxn id="86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38"/>
            <p:cNvCxnSpPr>
              <a:stCxn id="83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38"/>
            <p:cNvCxnSpPr>
              <a:stCxn id="84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3099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0"/>
          <p:cNvSpPr txBox="1">
            <a:spLocks/>
          </p:cNvSpPr>
          <p:nvPr/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Sound Input/Output</a:t>
            </a:r>
            <a:endParaRPr lang="en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18891"/>
              </p:ext>
            </p:extLst>
          </p:nvPr>
        </p:nvGraphicFramePr>
        <p:xfrm>
          <a:off x="914400" y="1965960"/>
          <a:ext cx="7315200" cy="3017520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1280160"/>
                <a:gridCol w="2011680"/>
                <a:gridCol w="2011680"/>
                <a:gridCol w="2011680"/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USB</a:t>
                      </a:r>
                      <a:r>
                        <a:rPr lang="en-US" b="1" baseline="0" dirty="0" smtClean="0"/>
                        <a:t> Sound Card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Microphone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Speaker</a:t>
                      </a:r>
                      <a:endParaRPr lang="en-US" b="1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Company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Creative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Veho</a:t>
                      </a:r>
                      <a:endParaRPr lang="en-US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Sound Blaster Play!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VSS-001 360 M1</a:t>
                      </a:r>
                      <a:endParaRPr lang="en-US" dirty="0"/>
                    </a:p>
                  </a:txBody>
                  <a:tcPr anchor="ctr"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Features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Stereo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1x Speaker Out (3.5mm)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1x Mic in (3.55mm)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16-bit / 48kHz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Flexible</a:t>
                      </a:r>
                    </a:p>
                    <a:p>
                      <a:pPr algn="ctr"/>
                      <a:r>
                        <a:rPr lang="en-US" sz="1400" dirty="0" smtClean="0"/>
                        <a:t>3.5mm Jack</a:t>
                      </a:r>
                    </a:p>
                    <a:p>
                      <a:pPr algn="ctr"/>
                      <a:r>
                        <a:rPr lang="en-US" sz="1400" dirty="0" smtClean="0"/>
                        <a:t>Sensitivity</a:t>
                      </a:r>
                      <a:r>
                        <a:rPr lang="en-US" sz="1400" baseline="0" dirty="0" smtClean="0"/>
                        <a:t>: 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-54±3dB</a:t>
                      </a:r>
                    </a:p>
                    <a:p>
                      <a:pPr algn="ctr"/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Freq.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Range: 100-5KHz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USB Powered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3.5mm Jack</a:t>
                      </a:r>
                    </a:p>
                    <a:p>
                      <a:pPr algn="ctr"/>
                      <a:r>
                        <a:rPr lang="en-US" sz="1400" dirty="0" smtClean="0"/>
                        <a:t>2.4</a:t>
                      </a:r>
                      <a:r>
                        <a:rPr lang="en-US" sz="1400" baseline="0" dirty="0" smtClean="0"/>
                        <a:t>W Output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Size: 50x50mm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Weight: 4oz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4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b="1" dirty="0" smtClean="0"/>
              <a:t>Camera</a:t>
            </a:r>
            <a:endParaRPr lang="en" b="1" dirty="0"/>
          </a:p>
        </p:txBody>
      </p:sp>
      <p:grpSp>
        <p:nvGrpSpPr>
          <p:cNvPr id="82" name="Group 81"/>
          <p:cNvGrpSpPr/>
          <p:nvPr/>
        </p:nvGrpSpPr>
        <p:grpSpPr>
          <a:xfrm>
            <a:off x="609600" y="1781601"/>
            <a:ext cx="8023786" cy="4314399"/>
            <a:chOff x="845980" y="919251"/>
            <a:chExt cx="9924900" cy="5040223"/>
          </a:xfrm>
        </p:grpSpPr>
        <p:sp>
          <p:nvSpPr>
            <p:cNvPr id="83" name="Rounded Rectangle 82"/>
            <p:cNvSpPr/>
            <p:nvPr/>
          </p:nvSpPr>
          <p:spPr>
            <a:xfrm>
              <a:off x="6116200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rgbClr val="A2A2A2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8247113" y="4986490"/>
              <a:ext cx="1198582" cy="82351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Mic/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Speaker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21"/>
            <p:cNvCxnSpPr>
              <a:endCxn id="85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21"/>
            <p:cNvCxnSpPr>
              <a:endCxn id="87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83" idx="1"/>
              <a:endCxn id="86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46"/>
            <p:cNvCxnSpPr>
              <a:endCxn id="91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48"/>
            <p:cNvCxnSpPr>
              <a:stCxn id="90" idx="1"/>
              <a:endCxn id="84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21"/>
            <p:cNvCxnSpPr>
              <a:endCxn id="88" idx="0"/>
            </p:cNvCxnSpPr>
            <p:nvPr/>
          </p:nvCxnSpPr>
          <p:spPr>
            <a:xfrm rot="16200000" flipH="1">
              <a:off x="7941205" y="4081290"/>
              <a:ext cx="990436" cy="81996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38"/>
            <p:cNvCxnSpPr>
              <a:stCxn id="87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38"/>
            <p:cNvCxnSpPr>
              <a:stCxn id="86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38"/>
            <p:cNvCxnSpPr>
              <a:stCxn id="83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38"/>
            <p:cNvCxnSpPr>
              <a:stCxn id="84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65909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/>
              <a:t>Raspberry Pi Camera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90989" y="1352550"/>
            <a:ext cx="2552700" cy="2009775"/>
          </a:xfrm>
          <a:prstGeom prst="rect">
            <a:avLst/>
          </a:prstGeom>
        </p:spPr>
      </p:pic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0" y="1352550"/>
            <a:ext cx="5631299" cy="51044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 dirty="0" smtClean="0"/>
              <a:t>Supports </a:t>
            </a:r>
            <a:r>
              <a:rPr lang="en" sz="2600" dirty="0"/>
              <a:t>wide range of video resolutions, up to 1080p</a:t>
            </a:r>
          </a:p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 dirty="0"/>
              <a:t>Connects via CSI on Raspberry Pi</a:t>
            </a:r>
          </a:p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 dirty="0"/>
              <a:t>Higher frame rate due to reduced latency: uses small amount of CPU</a:t>
            </a:r>
          </a:p>
          <a:p>
            <a:pPr marL="457200" lvl="0" indent="-3937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 dirty="0"/>
              <a:t>Webcams have higher latency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006353" y="4661647"/>
            <a:ext cx="2137336" cy="18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455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2800" b="1" dirty="0" smtClean="0"/>
              <a:t>IMG Processing &amp; streaming </a:t>
            </a:r>
            <a:r>
              <a:rPr lang="en" sz="2800" b="1" dirty="0"/>
              <a:t>Features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1352550"/>
            <a:ext cx="8229600" cy="5505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Detect faces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Recognize specified faces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Save snapshot of a </a:t>
            </a:r>
            <a:r>
              <a:rPr lang="en" sz="2800" dirty="0" smtClean="0"/>
              <a:t>face in 320x240</a:t>
            </a:r>
            <a:endParaRPr lang="en" sz="2800" dirty="0"/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 smtClean="0"/>
              <a:t>Provide JPEG video </a:t>
            </a:r>
            <a:r>
              <a:rPr lang="en" sz="2800" dirty="0"/>
              <a:t>stream viewable over the internet</a:t>
            </a:r>
          </a:p>
        </p:txBody>
      </p:sp>
    </p:spTree>
    <p:extLst>
      <p:ext uri="{BB962C8B-B14F-4D97-AF65-F5344CB8AC3E}">
        <p14:creationId xmlns:p14="http://schemas.microsoft.com/office/powerpoint/2010/main" val="38498347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 smtClean="0"/>
              <a:t>IMG PROCESSING </a:t>
            </a:r>
            <a:r>
              <a:rPr lang="en-US" b="1" dirty="0"/>
              <a:t>&amp;</a:t>
            </a:r>
            <a:r>
              <a:rPr lang="en" b="1" dirty="0" smtClean="0"/>
              <a:t> </a:t>
            </a:r>
            <a:r>
              <a:rPr lang="en" b="1" dirty="0"/>
              <a:t>Streaming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14400" y="1352550"/>
            <a:ext cx="8229600" cy="5505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/>
              <a:t>Raspistill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dirty="0"/>
              <a:t>Driver captures frames from Raspberry Pi camera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dirty="0"/>
              <a:t>Source code available</a:t>
            </a:r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/>
              <a:t>OpenCV 2.3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dirty="0"/>
              <a:t>Face Recognition and Detection API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dirty="0"/>
              <a:t>Optimized functions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dirty="0"/>
              <a:t>Numerous image processing capabilities</a:t>
            </a:r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/>
              <a:t>MJPEG Streamer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dirty="0"/>
              <a:t>Capture camera frames as .jpeg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 dirty="0"/>
              <a:t>Sends frames to a specified IP addresss</a:t>
            </a:r>
          </a:p>
          <a:p>
            <a:pPr marL="457200" lvl="0" indent="-4191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/>
              <a:t>CMAKE</a:t>
            </a:r>
          </a:p>
          <a:p>
            <a:pPr marL="0" indent="0">
              <a:buNone/>
            </a:pPr>
            <a:endParaRPr lang="en" dirty="0"/>
          </a:p>
          <a:p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 smtClean="0"/>
              <a:t>Img Processing </a:t>
            </a:r>
            <a:r>
              <a:rPr lang="en-US" b="1" dirty="0"/>
              <a:t>&amp;</a:t>
            </a:r>
            <a:r>
              <a:rPr lang="en" b="1" dirty="0" smtClean="0"/>
              <a:t> Streaming</a:t>
            </a:r>
            <a:endParaRPr lang="en" b="1" dirty="0"/>
          </a:p>
        </p:txBody>
      </p:sp>
      <p:pic>
        <p:nvPicPr>
          <p:cNvPr id="4" name="Picture 2" descr="C:\Users\Josh\Documents\umlet_12.0\Umlet\KEESimageProcess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47" y="1425488"/>
            <a:ext cx="6606868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554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/>
              <a:t>Goals and Objectives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14400" y="1336675"/>
            <a:ext cx="8229600" cy="55213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Remote d</a:t>
            </a:r>
            <a:r>
              <a:rPr lang="en" sz="2800" dirty="0" smtClean="0"/>
              <a:t>oor access </a:t>
            </a:r>
            <a:r>
              <a:rPr lang="en" sz="2800" dirty="0"/>
              <a:t>and </a:t>
            </a:r>
            <a:r>
              <a:rPr lang="en" sz="2800" dirty="0" smtClean="0"/>
              <a:t>guest management </a:t>
            </a:r>
            <a:r>
              <a:rPr lang="en" sz="2800" dirty="0"/>
              <a:t>system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 smtClean="0"/>
              <a:t>Remote </a:t>
            </a:r>
            <a:r>
              <a:rPr lang="en" sz="2800" dirty="0"/>
              <a:t>control via web </a:t>
            </a:r>
            <a:r>
              <a:rPr lang="en" sz="2800" dirty="0" smtClean="0"/>
              <a:t>interface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 smtClean="0"/>
              <a:t>Mobile app for real time communications</a:t>
            </a:r>
            <a:endParaRPr lang="en" sz="2800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Enable multiple methods of entry to home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Allow specific guests access to home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b="1" dirty="0" smtClean="0"/>
              <a:t>Img </a:t>
            </a:r>
            <a:r>
              <a:rPr lang="en" sz="3200" b="1" dirty="0"/>
              <a:t>Processing Class Diagram</a:t>
            </a:r>
          </a:p>
        </p:txBody>
      </p:sp>
      <p:pic>
        <p:nvPicPr>
          <p:cNvPr id="4" name="Picture 2" descr="C:\Users\Josh\Documents\umlet_12.0\Umlet\KEESimageprocessingc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1686316"/>
            <a:ext cx="8631936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0312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b="1" dirty="0" smtClean="0"/>
              <a:t>Server &amp; App  </a:t>
            </a:r>
            <a:endParaRPr lang="en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09600" y="1781601"/>
            <a:ext cx="8023786" cy="4314399"/>
            <a:chOff x="845980" y="919251"/>
            <a:chExt cx="9924900" cy="5040223"/>
          </a:xfrm>
        </p:grpSpPr>
        <p:sp>
          <p:nvSpPr>
            <p:cNvPr id="30" name="Rounded Rectangle 29"/>
            <p:cNvSpPr/>
            <p:nvPr/>
          </p:nvSpPr>
          <p:spPr>
            <a:xfrm>
              <a:off x="6116200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rgbClr val="A2A2A2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247113" y="4986490"/>
              <a:ext cx="1198582" cy="82351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Mic/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Speaker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21"/>
            <p:cNvCxnSpPr>
              <a:endCxn id="54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21"/>
            <p:cNvCxnSpPr>
              <a:endCxn id="60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30" idx="1"/>
              <a:endCxn id="59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46"/>
            <p:cNvCxnSpPr>
              <a:endCxn id="64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48"/>
            <p:cNvCxnSpPr>
              <a:stCxn id="63" idx="1"/>
              <a:endCxn id="31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21"/>
            <p:cNvCxnSpPr>
              <a:endCxn id="61" idx="0"/>
            </p:cNvCxnSpPr>
            <p:nvPr/>
          </p:nvCxnSpPr>
          <p:spPr>
            <a:xfrm rot="16200000" flipH="1">
              <a:off x="7941205" y="4081290"/>
              <a:ext cx="990436" cy="81996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38"/>
            <p:cNvCxnSpPr>
              <a:stCxn id="60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38"/>
            <p:cNvCxnSpPr>
              <a:stCxn id="59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38"/>
            <p:cNvCxnSpPr>
              <a:stCxn id="30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38"/>
            <p:cNvCxnSpPr>
              <a:stCxn id="31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73294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/>
              <a:t>WebApp Features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0" y="1352550"/>
            <a:ext cx="8229600" cy="5505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Lock Status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Unlock Door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View Live Stream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View History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Snapshot/Record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Add/Manage </a:t>
            </a:r>
            <a:r>
              <a:rPr lang="en" dirty="0" smtClean="0"/>
              <a:t>Guests</a:t>
            </a:r>
            <a:endParaRPr lang="en" dirty="0"/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Manage RFID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Manage Knock Patterns</a:t>
            </a:r>
          </a:p>
        </p:txBody>
      </p:sp>
      <p:pic>
        <p:nvPicPr>
          <p:cNvPr id="1030" name="Picture 6" descr="http://upload.wikimedia.org/wikipedia/commons/8/83/Front_view_of_Nexus_7_(cropped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419" y="1879012"/>
            <a:ext cx="26289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87" y="2300358"/>
            <a:ext cx="2073163" cy="33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391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1" dirty="0"/>
              <a:t>WebApp (Frontend UI)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1352550"/>
            <a:ext cx="8229600" cy="5505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Bootstrap 3.0 framework</a:t>
            </a:r>
          </a:p>
          <a:p>
            <a:pPr marL="914400" lvl="1" indent="-381000" rtl="0">
              <a:buClr>
                <a:schemeClr val="dk1"/>
              </a:buClr>
              <a:buSzPct val="80000"/>
            </a:pPr>
            <a:r>
              <a:rPr lang="en" sz="2400" dirty="0"/>
              <a:t>Responsive design</a:t>
            </a:r>
          </a:p>
          <a:p>
            <a:pPr marL="914400" lvl="1" indent="-381000" rtl="0">
              <a:buClr>
                <a:schemeClr val="dk1"/>
              </a:buClr>
              <a:buSzPct val="80000"/>
            </a:pPr>
            <a:r>
              <a:rPr lang="en" sz="2400" dirty="0"/>
              <a:t>Numerous HTML/CSS templates</a:t>
            </a:r>
          </a:p>
          <a:p>
            <a:pPr marL="914400" lvl="1" indent="-381000" rtl="0">
              <a:buClr>
                <a:schemeClr val="dk1"/>
              </a:buClr>
              <a:buSzPct val="80000"/>
            </a:pPr>
            <a:r>
              <a:rPr lang="en" sz="2400" dirty="0"/>
              <a:t>Cross-platform support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jQuery</a:t>
            </a:r>
          </a:p>
          <a:p>
            <a:pPr marL="914400" lvl="1" indent="-381000" rtl="0">
              <a:buClr>
                <a:schemeClr val="dk1"/>
              </a:buClr>
              <a:buSzPct val="80000"/>
            </a:pPr>
            <a:r>
              <a:rPr lang="en" sz="2400" dirty="0"/>
              <a:t>Most popular JS library</a:t>
            </a:r>
          </a:p>
          <a:p>
            <a:pPr marL="914400" lvl="1" indent="-381000" rtl="0">
              <a:buClr>
                <a:schemeClr val="dk1"/>
              </a:buClr>
              <a:buSzPct val="80000"/>
            </a:pPr>
            <a:r>
              <a:rPr lang="en" sz="2400" dirty="0"/>
              <a:t>Used by 65% of top 10,000 visited sites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HTML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" dirty="0"/>
              <a:t>CSS</a:t>
            </a:r>
          </a:p>
          <a:p>
            <a:endParaRPr lang="en" dirty="0"/>
          </a:p>
          <a:p>
            <a:endParaRPr lang="en" dirty="0"/>
          </a:p>
        </p:txBody>
      </p:sp>
      <p:pic>
        <p:nvPicPr>
          <p:cNvPr id="4098" name="Picture 2" descr="File:JQuery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64" y="5519876"/>
            <a:ext cx="3822429" cy="93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174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1" dirty="0" smtClean="0"/>
              <a:t>WebApp Responsive design</a:t>
            </a:r>
            <a:endParaRPr lang="en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1" y="1961927"/>
            <a:ext cx="4608681" cy="4154577"/>
          </a:xfrm>
          <a:prstGeom prst="rect">
            <a:avLst/>
          </a:prstGeom>
          <a:effectLst>
            <a:glow rad="50800">
              <a:schemeClr val="bg1">
                <a:alpha val="45000"/>
              </a:schemeClr>
            </a:glow>
          </a:effectLst>
        </p:spPr>
      </p:pic>
      <p:pic>
        <p:nvPicPr>
          <p:cNvPr id="2058" name="Picture 10" descr="http://s-kvilt.dk/AppUpdater/img/iphone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442" y="1715589"/>
            <a:ext cx="2603662" cy="472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1" y="2494716"/>
            <a:ext cx="1740282" cy="30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348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1" dirty="0"/>
              <a:t>WebApp </a:t>
            </a:r>
            <a:r>
              <a:rPr lang="en" b="1" dirty="0" smtClean="0"/>
              <a:t>UI</a:t>
            </a:r>
            <a:endParaRPr lang="en" b="1" dirty="0"/>
          </a:p>
        </p:txBody>
      </p:sp>
      <p:pic>
        <p:nvPicPr>
          <p:cNvPr id="5" name="Picture 10" descr="http://s-kvilt.dk/AppUpdater/img/iphon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768302"/>
            <a:ext cx="2386149" cy="432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93" y="2518257"/>
            <a:ext cx="1591237" cy="2824446"/>
          </a:xfrm>
          <a:prstGeom prst="rect">
            <a:avLst/>
          </a:prstGeom>
        </p:spPr>
      </p:pic>
      <p:pic>
        <p:nvPicPr>
          <p:cNvPr id="11" name="Picture 6" descr="http://upload.wikimedia.org/wikipedia/commons/8/83/Front_view_of_Nexus_7_(cropped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13" y="1874686"/>
            <a:ext cx="2528020" cy="40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77" y="2298746"/>
            <a:ext cx="1994008" cy="31823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8" y="1978578"/>
            <a:ext cx="2452952" cy="3822648"/>
          </a:xfrm>
          <a:prstGeom prst="rect">
            <a:avLst/>
          </a:prstGeom>
          <a:effectLst>
            <a:glow rad="50800">
              <a:schemeClr val="bg1">
                <a:alpha val="4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386861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485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1" dirty="0"/>
              <a:t>WebApp (Backend)</a:t>
            </a:r>
          </a:p>
        </p:txBody>
      </p:sp>
      <p:pic>
        <p:nvPicPr>
          <p:cNvPr id="1026" name="Picture 2" descr="https://www.codersgrid.com/wp-content/uploads/2013/05/nodejs-image-process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54" y="4532888"/>
            <a:ext cx="3557580" cy="177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85900"/>
            <a:ext cx="3682267" cy="4967748"/>
          </a:xfrm>
        </p:spPr>
        <p:txBody>
          <a:bodyPr/>
          <a:lstStyle/>
          <a:p>
            <a:pPr marL="457200" lvl="0" indent="-38100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" dirty="0">
                <a:cs typeface="Arial"/>
              </a:rPr>
              <a:t>Node.js - Webserver</a:t>
            </a:r>
          </a:p>
          <a:p>
            <a:pPr marL="914400" lvl="1" indent="-34290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" sz="2400" dirty="0">
                <a:cs typeface="Arial"/>
              </a:rPr>
              <a:t>express</a:t>
            </a:r>
          </a:p>
          <a:p>
            <a:pPr marL="914400" lvl="1" indent="-34290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" sz="2400" dirty="0">
                <a:cs typeface="Arial"/>
              </a:rPr>
              <a:t>jade</a:t>
            </a:r>
          </a:p>
          <a:p>
            <a:pPr marL="914400" lvl="1" indent="-34290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-US" sz="2400" dirty="0">
                <a:cs typeface="Arial"/>
              </a:rPr>
              <a:t>M</a:t>
            </a:r>
            <a:r>
              <a:rPr lang="en" sz="2400" dirty="0">
                <a:cs typeface="Arial"/>
              </a:rPr>
              <a:t>ongoose</a:t>
            </a:r>
          </a:p>
          <a:p>
            <a:pPr marL="457200" indent="-34290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" dirty="0">
                <a:cs typeface="Arial"/>
              </a:rPr>
              <a:t>NPM - Node.js Package Manager</a:t>
            </a:r>
          </a:p>
          <a:p>
            <a:pPr marL="457200" lvl="0" indent="-38100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" dirty="0">
                <a:cs typeface="Arial"/>
              </a:rPr>
              <a:t>MongoDB - NoSQL Database</a:t>
            </a:r>
          </a:p>
          <a:p>
            <a:pPr marL="914400" lvl="1" indent="-34290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" sz="2400" dirty="0">
                <a:cs typeface="Arial"/>
              </a:rPr>
              <a:t>Admin Credentials</a:t>
            </a:r>
          </a:p>
          <a:p>
            <a:pPr marL="914400" lvl="1" indent="-34290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" sz="2400" dirty="0">
                <a:cs typeface="Arial"/>
              </a:rPr>
              <a:t>Event History</a:t>
            </a:r>
          </a:p>
          <a:p>
            <a:pPr marL="914400" lvl="1" indent="-342900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" sz="2400" dirty="0">
                <a:cs typeface="Arial"/>
              </a:rPr>
              <a:t>Guest </a:t>
            </a:r>
            <a:r>
              <a:rPr lang="en" sz="2400" dirty="0" smtClean="0">
                <a:cs typeface="Arial"/>
              </a:rPr>
              <a:t>Information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96667" y="1485900"/>
            <a:ext cx="4340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810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latin typeface="+mn-lt"/>
              </a:rPr>
              <a:t>Git - Version Control</a:t>
            </a:r>
          </a:p>
          <a:p>
            <a:pPr marL="457200" lvl="0" indent="-3810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latin typeface="+mn-lt"/>
              </a:rPr>
              <a:t>Twilio - Notification Service</a:t>
            </a:r>
          </a:p>
          <a:p>
            <a:pPr marL="457200" indent="-3810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latin typeface="+mn-lt"/>
              </a:rPr>
              <a:t>MJPEG-Streamer</a:t>
            </a:r>
          </a:p>
          <a:p>
            <a:pPr marL="457200" lvl="0" indent="-3810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latin typeface="+mn-lt"/>
              </a:rPr>
              <a:t>Python Scripts</a:t>
            </a:r>
          </a:p>
          <a:p>
            <a:pPr marL="9144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latin typeface="+mn-lt"/>
              </a:rPr>
              <a:t>Lock Control</a:t>
            </a:r>
          </a:p>
          <a:p>
            <a:pPr marL="91440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latin typeface="+mn-lt"/>
              </a:rPr>
              <a:t>RFID/Knock Master Control</a:t>
            </a:r>
          </a:p>
          <a:p>
            <a:pPr marL="457200" lvl="0" indent="-3810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dirty="0">
                <a:latin typeface="+mn-lt"/>
              </a:rPr>
              <a:t>Dynamic DNS (noip.com</a:t>
            </a:r>
            <a:r>
              <a:rPr lang="en" sz="2400" dirty="0" smtClean="0">
                <a:latin typeface="+mn-lt"/>
              </a:rPr>
              <a:t>)</a:t>
            </a:r>
            <a:endParaRPr lang="e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1401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485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/>
              <a:t>WebApp - Node.js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0" y="14859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00000"/>
            </a:pPr>
            <a:r>
              <a:rPr lang="en" sz="2400" dirty="0"/>
              <a:t>Single threaded, event-driven, non-blocking</a:t>
            </a:r>
          </a:p>
          <a:p>
            <a:pPr marL="457200" lvl="0" indent="-381000" rtl="0">
              <a:buClr>
                <a:schemeClr val="dk1"/>
              </a:buClr>
              <a:buSzPct val="100000"/>
            </a:pPr>
            <a:r>
              <a:rPr lang="en" sz="2400" dirty="0" smtClean="0"/>
              <a:t>High scalability</a:t>
            </a:r>
          </a:p>
          <a:p>
            <a:pPr marL="457200" indent="-381000">
              <a:buClr>
                <a:schemeClr val="dk1"/>
              </a:buClr>
              <a:buSzPct val="100000"/>
            </a:pPr>
            <a:r>
              <a:rPr lang="en" dirty="0" smtClean="0"/>
              <a:t>Lightweight</a:t>
            </a:r>
            <a:endParaRPr lang="en" sz="2400" dirty="0"/>
          </a:p>
          <a:p>
            <a:pPr marL="457200" lvl="0" indent="-381000" rtl="0">
              <a:buClr>
                <a:schemeClr val="dk1"/>
              </a:buClr>
              <a:buSzPct val="100000"/>
            </a:pPr>
            <a:r>
              <a:rPr lang="en" sz="2400" dirty="0"/>
              <a:t>Pure JavaScript (No Apache/XML/PHP/MySQL)</a:t>
            </a:r>
          </a:p>
          <a:p>
            <a:pPr marL="457200" lvl="0" indent="-381000" rtl="0">
              <a:buClr>
                <a:schemeClr val="dk1"/>
              </a:buClr>
              <a:buSzPct val="100000"/>
            </a:pPr>
            <a:r>
              <a:rPr lang="en" sz="2400" dirty="0"/>
              <a:t>Google V8 JavaScript Engine</a:t>
            </a:r>
          </a:p>
          <a:p>
            <a:pPr marL="457200" lvl="0" indent="-381000" rtl="0">
              <a:buClr>
                <a:schemeClr val="dk1"/>
              </a:buClr>
              <a:buSzPct val="100000"/>
            </a:pPr>
            <a:r>
              <a:rPr lang="en" sz="2400" dirty="0" smtClean="0"/>
              <a:t>Used </a:t>
            </a:r>
            <a:r>
              <a:rPr lang="en" sz="2400" dirty="0"/>
              <a:t>by PayPal, Microsoft, LinkedIn, Yahoo!</a:t>
            </a:r>
          </a:p>
          <a:p>
            <a:endParaRPr lang="en" sz="2400" dirty="0"/>
          </a:p>
        </p:txBody>
      </p:sp>
      <p:pic>
        <p:nvPicPr>
          <p:cNvPr id="114" name="Shape 1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10789" y="4820194"/>
            <a:ext cx="5130267" cy="2037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2161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485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/>
              <a:t>WebApp </a:t>
            </a:r>
            <a:r>
              <a:rPr lang="en" b="1" dirty="0" smtClean="0"/>
              <a:t>UML</a:t>
            </a:r>
            <a:endParaRPr lang="en" b="1" dirty="0"/>
          </a:p>
        </p:txBody>
      </p:sp>
      <p:pic>
        <p:nvPicPr>
          <p:cNvPr id="126" name="Shape 1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27909" y="1485900"/>
            <a:ext cx="6993375" cy="529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3014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8229600" cy="1352549"/>
          </a:xfrm>
        </p:spPr>
        <p:txBody>
          <a:bodyPr>
            <a:normAutofit/>
          </a:bodyPr>
          <a:lstStyle/>
          <a:p>
            <a:r>
              <a:rPr lang="en-US" b="1" dirty="0" smtClean="0"/>
              <a:t>Android application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52550"/>
            <a:ext cx="8229600" cy="5468845"/>
          </a:xfrm>
        </p:spPr>
        <p:txBody>
          <a:bodyPr/>
          <a:lstStyle/>
          <a:p>
            <a:r>
              <a:rPr lang="en-US" dirty="0"/>
              <a:t>Service initialized upon door </a:t>
            </a:r>
            <a:r>
              <a:rPr lang="en-US" dirty="0" smtClean="0"/>
              <a:t>bell pressed</a:t>
            </a:r>
          </a:p>
          <a:p>
            <a:r>
              <a:rPr lang="en-US" dirty="0" smtClean="0"/>
              <a:t>Provide remote communication with Guest</a:t>
            </a:r>
          </a:p>
          <a:p>
            <a:r>
              <a:rPr lang="en-US" dirty="0" smtClean="0"/>
              <a:t>Similar to iOS FaceTime call</a:t>
            </a:r>
          </a:p>
          <a:p>
            <a:r>
              <a:rPr lang="en-US" dirty="0"/>
              <a:t>2-Way Audio, 1-Way </a:t>
            </a:r>
            <a:r>
              <a:rPr lang="en-US" dirty="0" smtClean="0"/>
              <a:t>Video</a:t>
            </a:r>
          </a:p>
          <a:p>
            <a:r>
              <a:rPr lang="en-US" dirty="0" smtClean="0"/>
              <a:t>Door can be unlocked for Guest</a:t>
            </a:r>
          </a:p>
          <a:p>
            <a:r>
              <a:rPr lang="en-US" dirty="0" smtClean="0"/>
              <a:t>Support for Android 4.0 and above</a:t>
            </a:r>
          </a:p>
          <a:p>
            <a:r>
              <a:rPr lang="en-US" dirty="0" smtClean="0"/>
              <a:t>AudioRecord, Movie,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NotificationListenerService APIs</a:t>
            </a:r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500" y="5930250"/>
            <a:ext cx="1237000" cy="927750"/>
          </a:xfrm>
          <a:prstGeom prst="rect">
            <a:avLst/>
          </a:prstGeom>
        </p:spPr>
      </p:pic>
      <p:pic>
        <p:nvPicPr>
          <p:cNvPr id="5122" name="Picture 2" descr="http://cdn.elegantthemes.com/blog/wp-content/uploads/2013/10/nexus5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48" y="2781332"/>
            <a:ext cx="3010829" cy="408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90" y="3111190"/>
            <a:ext cx="1799747" cy="327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1" dirty="0" smtClean="0"/>
              <a:t>Specs </a:t>
            </a:r>
            <a:r>
              <a:rPr lang="en-US" b="1" dirty="0" smtClean="0"/>
              <a:t>&amp;</a:t>
            </a:r>
            <a:r>
              <a:rPr lang="en" b="1" dirty="0" smtClean="0"/>
              <a:t> Requirements</a:t>
            </a:r>
            <a:endParaRPr lang="en" b="1" dirty="0"/>
          </a:p>
        </p:txBody>
      </p:sp>
      <p:graphicFrame>
        <p:nvGraphicFramePr>
          <p:cNvPr id="64" name="Shape 64"/>
          <p:cNvGraphicFramePr/>
          <p:nvPr>
            <p:extLst>
              <p:ext uri="{D42A27DB-BD31-4B8C-83A1-F6EECF244321}">
                <p14:modId xmlns:p14="http://schemas.microsoft.com/office/powerpoint/2010/main" val="2416779453"/>
              </p:ext>
            </p:extLst>
          </p:nvPr>
        </p:nvGraphicFramePr>
        <p:xfrm>
          <a:off x="1057566" y="1726683"/>
          <a:ext cx="7171576" cy="4394684"/>
        </p:xfrm>
        <a:graphic>
          <a:graphicData uri="http://schemas.openxmlformats.org/drawingml/2006/table">
            <a:tbl>
              <a:tblPr>
                <a:noFill/>
                <a:tableStyleId>{C6B4A1FB-5AC7-4C22-986D-E34DC4A13981}</a:tableStyleId>
              </a:tblPr>
              <a:tblGrid>
                <a:gridCol w="7171576"/>
              </a:tblGrid>
              <a:tr h="46073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sz="1400" dirty="0"/>
                        <a:t>KEES </a:t>
                      </a:r>
                      <a:r>
                        <a:rPr lang="en-US" sz="1400" dirty="0" smtClean="0"/>
                        <a:t>camera module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will</a:t>
                      </a:r>
                      <a:r>
                        <a:rPr lang="en" sz="1400" dirty="0" smtClean="0"/>
                        <a:t> display a live </a:t>
                      </a:r>
                      <a:r>
                        <a:rPr lang="en-US" sz="1400" dirty="0" smtClean="0"/>
                        <a:t>video feed </a:t>
                      </a:r>
                      <a:r>
                        <a:rPr lang="en" sz="1400" dirty="0" smtClean="0"/>
                        <a:t>with </a:t>
                      </a:r>
                      <a:r>
                        <a:rPr lang="en" sz="1400" dirty="0" smtClean="0"/>
                        <a:t>no</a:t>
                      </a:r>
                      <a:r>
                        <a:rPr lang="en" sz="1400" baseline="0" dirty="0" smtClean="0"/>
                        <a:t> less</a:t>
                      </a:r>
                      <a:r>
                        <a:rPr lang="en" sz="1400" dirty="0" smtClean="0"/>
                        <a:t> </a:t>
                      </a:r>
                      <a:r>
                        <a:rPr lang="en" sz="1400" dirty="0" smtClean="0"/>
                        <a:t>than 5</a:t>
                      </a:r>
                      <a:r>
                        <a:rPr lang="en-US" sz="1400" dirty="0" smtClean="0"/>
                        <a:t>s</a:t>
                      </a:r>
                      <a:r>
                        <a:rPr lang="en" sz="1400" dirty="0" smtClean="0"/>
                        <a:t> delay @ </a:t>
                      </a:r>
                      <a:r>
                        <a:rPr lang="en" sz="1400" dirty="0" smtClean="0"/>
                        <a:t>30</a:t>
                      </a:r>
                      <a:r>
                        <a:rPr lang="en" sz="1400" baseline="0" dirty="0" smtClean="0"/>
                        <a:t> </a:t>
                      </a:r>
                      <a:r>
                        <a:rPr lang="en" sz="1400" dirty="0" smtClean="0"/>
                        <a:t>FPS</a:t>
                      </a:r>
                      <a:endParaRPr lang="en" sz="1400" dirty="0"/>
                    </a:p>
                  </a:txBody>
                  <a:tcPr marL="91425" marR="91425" marT="91425" marB="91425">
                    <a:noFill/>
                  </a:tcPr>
                </a:tc>
              </a:tr>
              <a:tr h="46073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sz="1400" dirty="0"/>
                        <a:t>KEES </a:t>
                      </a:r>
                      <a:r>
                        <a:rPr lang="en-US" sz="1400" dirty="0" smtClean="0"/>
                        <a:t>system will</a:t>
                      </a:r>
                      <a:r>
                        <a:rPr lang="en" sz="1400" dirty="0" smtClean="0"/>
                        <a:t> </a:t>
                      </a:r>
                      <a:r>
                        <a:rPr lang="en" sz="1400" dirty="0"/>
                        <a:t>allow the user to save an image of the guest and add to the Face </a:t>
                      </a:r>
                      <a:r>
                        <a:rPr lang="en" sz="1400" dirty="0" smtClean="0"/>
                        <a:t>database</a:t>
                      </a:r>
                      <a:endParaRPr lang="en" sz="1400" dirty="0"/>
                    </a:p>
                  </a:txBody>
                  <a:tcPr marL="91425" marR="91425" marT="91425" marB="91425">
                    <a:noFill/>
                  </a:tcPr>
                </a:tc>
              </a:tr>
              <a:tr h="46073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sz="1400" dirty="0"/>
                        <a:t>KEES </a:t>
                      </a:r>
                      <a:r>
                        <a:rPr lang="en-US" sz="1400" dirty="0" smtClean="0"/>
                        <a:t>system</a:t>
                      </a:r>
                      <a:r>
                        <a:rPr lang="en" sz="1400" dirty="0" smtClean="0"/>
                        <a:t> </a:t>
                      </a:r>
                      <a:r>
                        <a:rPr lang="en-US" sz="1400" dirty="0" smtClean="0"/>
                        <a:t>will </a:t>
                      </a:r>
                      <a:r>
                        <a:rPr lang="en" sz="1400" dirty="0" smtClean="0"/>
                        <a:t>allow </a:t>
                      </a:r>
                      <a:r>
                        <a:rPr lang="en" sz="1400" dirty="0"/>
                        <a:t>for </a:t>
                      </a:r>
                      <a:r>
                        <a:rPr lang="en" sz="1400" dirty="0" smtClean="0"/>
                        <a:t>notifications </a:t>
                      </a:r>
                      <a:r>
                        <a:rPr lang="en" sz="1400" dirty="0"/>
                        <a:t>via Text to </a:t>
                      </a:r>
                      <a:r>
                        <a:rPr lang="en-US" sz="1400" dirty="0" smtClean="0"/>
                        <a:t>be</a:t>
                      </a:r>
                      <a:r>
                        <a:rPr lang="en-US" sz="1400" baseline="0" dirty="0" smtClean="0"/>
                        <a:t> sent with no more than 5s delay</a:t>
                      </a:r>
                      <a:endParaRPr lang="en" sz="1400" dirty="0"/>
                    </a:p>
                  </a:txBody>
                  <a:tcPr marL="91425" marR="91425" marT="91425" marB="91425">
                    <a:noFill/>
                  </a:tcPr>
                </a:tc>
              </a:tr>
              <a:tr h="708836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sz="1400" dirty="0"/>
                        <a:t>KEES </a:t>
                      </a:r>
                      <a:r>
                        <a:rPr lang="en-US" sz="1400" dirty="0" smtClean="0"/>
                        <a:t>service</a:t>
                      </a:r>
                      <a:r>
                        <a:rPr lang="en" sz="1400" dirty="0" smtClean="0"/>
                        <a:t> </a:t>
                      </a:r>
                      <a:r>
                        <a:rPr lang="en-US" sz="1400" dirty="0" smtClean="0"/>
                        <a:t>will</a:t>
                      </a:r>
                      <a:r>
                        <a:rPr lang="en" sz="1400" dirty="0" smtClean="0"/>
                        <a:t> </a:t>
                      </a:r>
                      <a:r>
                        <a:rPr lang="en" sz="1400" dirty="0"/>
                        <a:t>listen for a request from the server when the doorbell is </a:t>
                      </a:r>
                      <a:r>
                        <a:rPr lang="en" sz="1400" dirty="0" smtClean="0"/>
                        <a:t>pressed</a:t>
                      </a:r>
                      <a:r>
                        <a:rPr lang="en-US" sz="1400" dirty="0" smtClean="0"/>
                        <a:t> and open the App</a:t>
                      </a:r>
                      <a:r>
                        <a:rPr lang="en-US" sz="1400" baseline="0" dirty="0" smtClean="0"/>
                        <a:t> with no more than 10s delay</a:t>
                      </a:r>
                      <a:endParaRPr lang="en" sz="1400" dirty="0"/>
                    </a:p>
                  </a:txBody>
                  <a:tcPr marL="91425" marR="91425" marT="91425" marB="91425">
                    <a:noFill/>
                  </a:tcPr>
                </a:tc>
              </a:tr>
              <a:tr h="46073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sz="1400" dirty="0" smtClean="0"/>
                        <a:t>KEES </a:t>
                      </a:r>
                      <a:r>
                        <a:rPr lang="en-US" sz="1400" dirty="0" smtClean="0"/>
                        <a:t>f</a:t>
                      </a:r>
                      <a:r>
                        <a:rPr lang="en" sz="1400" dirty="0" smtClean="0"/>
                        <a:t>ace recognition</a:t>
                      </a:r>
                      <a:r>
                        <a:rPr lang="en" sz="1400" baseline="0" dirty="0" smtClean="0"/>
                        <a:t> will </a:t>
                      </a:r>
                      <a:r>
                        <a:rPr lang="en" sz="1400" dirty="0" smtClean="0"/>
                        <a:t>recognize a guest within 3</a:t>
                      </a:r>
                      <a:r>
                        <a:rPr lang="en-US" sz="1400" baseline="0" dirty="0" smtClean="0"/>
                        <a:t>s</a:t>
                      </a:r>
                      <a:endParaRPr lang="en" sz="1400" dirty="0"/>
                    </a:p>
                  </a:txBody>
                  <a:tcPr marL="91425" marR="91425" marT="91425" marB="91425">
                    <a:noFill/>
                  </a:tcPr>
                </a:tc>
              </a:tr>
              <a:tr h="46073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400" dirty="0" smtClean="0"/>
                        <a:t>KEES</a:t>
                      </a:r>
                      <a:r>
                        <a:rPr lang="en" sz="1400" dirty="0" smtClean="0"/>
                        <a:t> RFID module will unlock door instantly</a:t>
                      </a:r>
                      <a:r>
                        <a:rPr lang="en" sz="1400" baseline="0" dirty="0" smtClean="0"/>
                        <a:t> </a:t>
                      </a:r>
                      <a:r>
                        <a:rPr lang="en" sz="1400" dirty="0" smtClean="0"/>
                        <a:t>upon scanning a</a:t>
                      </a:r>
                      <a:r>
                        <a:rPr lang="en" sz="1400" baseline="0" dirty="0" smtClean="0"/>
                        <a:t> valid RF tag </a:t>
                      </a:r>
                      <a:r>
                        <a:rPr lang="en-US" sz="1400" baseline="0" dirty="0" smtClean="0"/>
                        <a:t>from </a:t>
                      </a:r>
                      <a:r>
                        <a:rPr lang="en" sz="1400" baseline="0" dirty="0" smtClean="0"/>
                        <a:t>within 3</a:t>
                      </a:r>
                      <a:r>
                        <a:rPr lang="en-US" sz="1400" baseline="0" dirty="0" smtClean="0"/>
                        <a:t>in away</a:t>
                      </a:r>
                      <a:endParaRPr lang="en" sz="1400" dirty="0"/>
                    </a:p>
                  </a:txBody>
                  <a:tcPr marL="91425" marR="91425" marT="91425" marB="91425">
                    <a:noFill/>
                  </a:tcPr>
                </a:tc>
              </a:tr>
              <a:tr h="46073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400" dirty="0" smtClean="0"/>
                        <a:t>KEES piezoelectric sensor will recognize a custom knock within 3s</a:t>
                      </a:r>
                      <a:endParaRPr lang="en" sz="1400" dirty="0"/>
                    </a:p>
                  </a:txBody>
                  <a:tcPr marL="91425" marR="91425" marT="91425" marB="91425">
                    <a:noFill/>
                  </a:tcPr>
                </a:tc>
              </a:tr>
              <a:tr h="46073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sz="1400" dirty="0" smtClean="0"/>
                        <a:t>KEES</a:t>
                      </a:r>
                      <a:r>
                        <a:rPr lang="en" sz="1400" baseline="0" dirty="0" smtClean="0"/>
                        <a:t> </a:t>
                      </a:r>
                      <a:r>
                        <a:rPr lang="en-US" sz="1400" baseline="0" dirty="0" smtClean="0"/>
                        <a:t>s</a:t>
                      </a:r>
                      <a:r>
                        <a:rPr lang="en" sz="1400" baseline="0" dirty="0" smtClean="0"/>
                        <a:t>ystem voltage and current</a:t>
                      </a:r>
                      <a:r>
                        <a:rPr lang="en-US" sz="1400" baseline="0" dirty="0" smtClean="0"/>
                        <a:t> will</a:t>
                      </a:r>
                      <a:r>
                        <a:rPr lang="en" sz="1400" baseline="0" dirty="0" smtClean="0"/>
                        <a:t> require 5V DC @ ~5A</a:t>
                      </a:r>
                      <a:endParaRPr lang="en" sz="1400" dirty="0"/>
                    </a:p>
                  </a:txBody>
                  <a:tcPr marL="91425" marR="91425" marT="91425" marB="91425">
                    <a:noFill/>
                  </a:tcPr>
                </a:tc>
              </a:tr>
              <a:tr h="46073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sz="1400" dirty="0" smtClean="0"/>
                        <a:t>KEES battery</a:t>
                      </a:r>
                      <a:r>
                        <a:rPr lang="en" sz="1400" baseline="0" dirty="0" smtClean="0"/>
                        <a:t> backup </a:t>
                      </a:r>
                      <a:r>
                        <a:rPr lang="en-US" sz="1400" baseline="0" dirty="0" smtClean="0"/>
                        <a:t>will </a:t>
                      </a:r>
                      <a:r>
                        <a:rPr lang="en" sz="1400" baseline="0" dirty="0" smtClean="0"/>
                        <a:t>last up to approx. 1</a:t>
                      </a:r>
                      <a:r>
                        <a:rPr lang="en-US" sz="1400" baseline="0" dirty="0" smtClean="0"/>
                        <a:t>-</a:t>
                      </a:r>
                      <a:r>
                        <a:rPr lang="en" sz="1400" baseline="0" dirty="0" smtClean="0"/>
                        <a:t>2</a:t>
                      </a:r>
                      <a:r>
                        <a:rPr lang="en-US" sz="1400" baseline="0" dirty="0" smtClean="0"/>
                        <a:t>hrs</a:t>
                      </a:r>
                      <a:endParaRPr lang="en" sz="1400" dirty="0"/>
                    </a:p>
                  </a:txBody>
                  <a:tcPr marL="91425" marR="91425" marT="91425" marB="91425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2740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8229600" cy="1352549"/>
          </a:xfrm>
        </p:spPr>
        <p:txBody>
          <a:bodyPr>
            <a:normAutofit/>
          </a:bodyPr>
          <a:lstStyle/>
          <a:p>
            <a:r>
              <a:rPr lang="en-US" b="1" dirty="0" smtClean="0"/>
              <a:t>App / Door Bell Integration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301844" y="2304997"/>
            <a:ext cx="1985329" cy="6683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Listener Service on RPi</a:t>
            </a:r>
          </a:p>
          <a:p>
            <a:pPr algn="ctr"/>
            <a:r>
              <a:rPr lang="en-US" dirty="0" smtClean="0"/>
              <a:t>(Python Script)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3287173" y="2639186"/>
            <a:ext cx="2126901" cy="4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414073" y="2304997"/>
            <a:ext cx="2736502" cy="6882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Listener on Android Device</a:t>
            </a:r>
          </a:p>
          <a:p>
            <a:pPr algn="ctr"/>
            <a:r>
              <a:rPr lang="en-US" dirty="0" smtClean="0"/>
              <a:t>App Initialized on Request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1169" y="2304997"/>
            <a:ext cx="1309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Door Bell Pressed</a:t>
            </a:r>
          </a:p>
          <a:p>
            <a:endParaRPr lang="en-US" sz="1200" b="1" dirty="0">
              <a:latin typeface="+mn-lt"/>
            </a:endParaRPr>
          </a:p>
          <a:p>
            <a:r>
              <a:rPr lang="en-US" sz="1200" b="1" dirty="0" smtClean="0">
                <a:latin typeface="+mn-lt"/>
              </a:rPr>
              <a:t>Request Sent to </a:t>
            </a:r>
          </a:p>
          <a:p>
            <a:r>
              <a:rPr lang="en-US" sz="1200" b="1" dirty="0" smtClean="0">
                <a:latin typeface="+mn-lt"/>
              </a:rPr>
              <a:t>Android Device</a:t>
            </a:r>
            <a:endParaRPr lang="en-US" sz="1200" b="1" dirty="0">
              <a:latin typeface="+mn-lt"/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5400000">
            <a:off x="5861126" y="3762919"/>
            <a:ext cx="1541002" cy="167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6977299" y="3170076"/>
            <a:ext cx="553998" cy="10765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User can </a:t>
            </a:r>
          </a:p>
          <a:p>
            <a:r>
              <a:rPr lang="en-US" sz="1200" b="1" dirty="0" smtClean="0">
                <a:latin typeface="+mn-lt"/>
              </a:rPr>
              <a:t>Accept / Ignore</a:t>
            </a:r>
            <a:endParaRPr lang="en-US" sz="1200" b="1" dirty="0">
              <a:latin typeface="+mn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470668" y="4539274"/>
            <a:ext cx="2679907" cy="10952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User Accepts Communication with Guest</a:t>
            </a:r>
          </a:p>
          <a:p>
            <a:endParaRPr lang="en-US" sz="800" dirty="0" smtClean="0"/>
          </a:p>
          <a:p>
            <a:r>
              <a:rPr lang="en-US" dirty="0" smtClean="0"/>
              <a:t>1. End Communication</a:t>
            </a:r>
          </a:p>
          <a:p>
            <a:r>
              <a:rPr lang="en-US" dirty="0" smtClean="0"/>
              <a:t>2. Send Request to Unlock Door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3287173" y="2892989"/>
            <a:ext cx="2183495" cy="1789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666221" y="4234403"/>
            <a:ext cx="1425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latin typeface="+mn-lt"/>
              </a:rPr>
              <a:t>Forward Unlock </a:t>
            </a:r>
          </a:p>
          <a:p>
            <a:pPr algn="r"/>
            <a:r>
              <a:rPr lang="en-US" sz="1200" b="1" dirty="0" smtClean="0">
                <a:latin typeface="+mn-lt"/>
              </a:rPr>
              <a:t>Request to Server</a:t>
            </a:r>
            <a:endParaRPr lang="en-US" sz="1200" b="1" dirty="0">
              <a:latin typeface="+mn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805026" y="2973375"/>
            <a:ext cx="7925" cy="15410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1301845" y="4535688"/>
            <a:ext cx="1985328" cy="6470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Door Unlocked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12951" y="3523699"/>
            <a:ext cx="123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Serial Command Sent to MCU</a:t>
            </a:r>
            <a:endParaRPr lang="en-US" sz="1200" b="1" dirty="0"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500" y="5930250"/>
            <a:ext cx="1237000" cy="9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525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b="1" dirty="0" smtClean="0"/>
              <a:t>Power</a:t>
            </a:r>
            <a:endParaRPr lang="en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09600" y="1781601"/>
            <a:ext cx="8023786" cy="4314399"/>
            <a:chOff x="845980" y="919251"/>
            <a:chExt cx="9924900" cy="5040223"/>
          </a:xfrm>
        </p:grpSpPr>
        <p:sp>
          <p:nvSpPr>
            <p:cNvPr id="30" name="Rounded Rectangle 29"/>
            <p:cNvSpPr/>
            <p:nvPr/>
          </p:nvSpPr>
          <p:spPr>
            <a:xfrm>
              <a:off x="6116200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rgbClr val="A2A2A2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247113" y="4986490"/>
              <a:ext cx="1198582" cy="82351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Mic/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Speaker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chemeClr val="accent3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21"/>
            <p:cNvCxnSpPr>
              <a:endCxn id="54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21"/>
            <p:cNvCxnSpPr>
              <a:endCxn id="60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30" idx="1"/>
              <a:endCxn id="59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46"/>
            <p:cNvCxnSpPr>
              <a:endCxn id="64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48"/>
            <p:cNvCxnSpPr>
              <a:stCxn id="63" idx="1"/>
              <a:endCxn id="31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21"/>
            <p:cNvCxnSpPr>
              <a:endCxn id="61" idx="0"/>
            </p:cNvCxnSpPr>
            <p:nvPr/>
          </p:nvCxnSpPr>
          <p:spPr>
            <a:xfrm rot="16200000" flipH="1">
              <a:off x="7941205" y="4081290"/>
              <a:ext cx="990436" cy="81996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38"/>
            <p:cNvCxnSpPr>
              <a:stCxn id="60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38"/>
            <p:cNvCxnSpPr>
              <a:stCxn id="59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38"/>
            <p:cNvCxnSpPr>
              <a:stCxn id="30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38"/>
            <p:cNvCxnSpPr>
              <a:stCxn id="31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33086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</p:spPr>
        <p:txBody>
          <a:bodyPr anchor="b"/>
          <a:lstStyle/>
          <a:p>
            <a:r>
              <a:rPr lang="en-US" b="1" dirty="0" smtClean="0"/>
              <a:t>Power Requirements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10911"/>
              </p:ext>
            </p:extLst>
          </p:nvPr>
        </p:nvGraphicFramePr>
        <p:xfrm>
          <a:off x="1305648" y="1851747"/>
          <a:ext cx="6884337" cy="2952995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2294779"/>
                <a:gridCol w="2294779"/>
                <a:gridCol w="2294779"/>
              </a:tblGrid>
              <a:tr h="389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Component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Voltage Required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DC current Draw</a:t>
                      </a:r>
                      <a:endParaRPr lang="en-US" b="1" dirty="0"/>
                    </a:p>
                  </a:txBody>
                  <a:tcPr/>
                </a:tc>
              </a:tr>
              <a:tr h="389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Strike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3-6</a:t>
                      </a:r>
                      <a:r>
                        <a:rPr lang="en-US" baseline="0" dirty="0" smtClean="0"/>
                        <a:t>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1.1-2.2 A</a:t>
                      </a:r>
                      <a:endParaRPr lang="en-US" dirty="0"/>
                    </a:p>
                  </a:txBody>
                  <a:tcPr/>
                </a:tc>
              </a:tr>
              <a:tr h="389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RFID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4.6-5.4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mA</a:t>
                      </a:r>
                      <a:endParaRPr lang="en-US" dirty="0"/>
                    </a:p>
                  </a:txBody>
                  <a:tcPr/>
                </a:tc>
              </a:tr>
              <a:tr h="295391"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Atmega328</a:t>
                      </a:r>
                      <a:endParaRPr lang="en-US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3.3/5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 I/O pin ~40mA</a:t>
                      </a:r>
                    </a:p>
                  </a:txBody>
                  <a:tcPr/>
                </a:tc>
              </a:tr>
              <a:tr h="295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VCC/GND pins ~200mA</a:t>
                      </a:r>
                      <a:endParaRPr lang="en-US" dirty="0"/>
                    </a:p>
                  </a:txBody>
                  <a:tcPr/>
                </a:tc>
              </a:tr>
              <a:tr h="389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Raspberry Pi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 – 1 A</a:t>
                      </a:r>
                      <a:endParaRPr lang="en-US" dirty="0"/>
                    </a:p>
                  </a:txBody>
                  <a:tcPr/>
                </a:tc>
              </a:tr>
              <a:tr h="3894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Charging Circuit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~15</a:t>
                      </a:r>
                      <a:r>
                        <a:rPr lang="en-US" baseline="0" dirty="0" smtClean="0"/>
                        <a:t> 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0.2 - 1A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78041" y="4925132"/>
            <a:ext cx="5536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*The electric strike resistance ~ 2.7 </a:t>
            </a:r>
            <a:r>
              <a:rPr lang="en-US" kern="1200" dirty="0" err="1" smtClean="0">
                <a:solidFill>
                  <a:schemeClr val="tx1"/>
                </a:solidFill>
              </a:rPr>
              <a:t>Ω</a:t>
            </a:r>
            <a:r>
              <a:rPr lang="en-US" kern="1200" dirty="0" smtClean="0">
                <a:solidFill>
                  <a:schemeClr val="tx1"/>
                </a:solidFill>
              </a:rPr>
              <a:t>, using V=IR @ 5V, I = ~1.8 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31391" y="5292153"/>
            <a:ext cx="62956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entire system will need to be powered with 5VDC @ ~ 4 A or more to be </a:t>
            </a:r>
            <a:r>
              <a:rPr lang="en-US" dirty="0" smtClean="0"/>
              <a:t>safe. An AC/DC converter will be used to satisfy the 15V charging circuit and 5V regulator to step down the voltage.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8229600" cy="1352550"/>
          </a:xfrm>
        </p:spPr>
        <p:txBody>
          <a:bodyPr anchor="b"/>
          <a:lstStyle/>
          <a:p>
            <a:r>
              <a:rPr lang="en-US" b="1" dirty="0" smtClean="0"/>
              <a:t>Power Block Diagram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80848" y="3542488"/>
            <a:ext cx="1225512" cy="646114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tx2"/>
            </a:solidFill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Diode 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937657" y="1945923"/>
            <a:ext cx="1195666" cy="660813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15 V AC/DC Adapter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934964" y="3572350"/>
            <a:ext cx="1251371" cy="605113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Battery Charger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739811" y="3550069"/>
            <a:ext cx="1195666" cy="627394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Battery Pack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036115" y="1927202"/>
            <a:ext cx="1225512" cy="712954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AC Power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6929720" y="3542488"/>
            <a:ext cx="1258937" cy="646114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5V Regulator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5332979" y="4842298"/>
            <a:ext cx="1258937" cy="646114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165100" dist="38100" dir="2700000" sx="104000" sy="104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System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46" name="Straight Arrow Connector 38"/>
          <p:cNvCxnSpPr>
            <a:stCxn id="7" idx="1"/>
            <a:endCxn id="11" idx="3"/>
          </p:cNvCxnSpPr>
          <p:nvPr/>
        </p:nvCxnSpPr>
        <p:spPr>
          <a:xfrm flipH="1">
            <a:off x="2261627" y="2276330"/>
            <a:ext cx="676030" cy="7349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38"/>
          <p:cNvCxnSpPr>
            <a:stCxn id="4" idx="0"/>
          </p:cNvCxnSpPr>
          <p:nvPr/>
        </p:nvCxnSpPr>
        <p:spPr>
          <a:xfrm rot="16200000" flipV="1">
            <a:off x="4446494" y="2095378"/>
            <a:ext cx="1138236" cy="1755984"/>
          </a:xfrm>
          <a:prstGeom prst="bentConnector2">
            <a:avLst/>
          </a:prstGeom>
          <a:ln w="38100">
            <a:solidFill>
              <a:srgbClr val="0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38"/>
          <p:cNvCxnSpPr>
            <a:stCxn id="8" idx="0"/>
            <a:endCxn id="7" idx="2"/>
          </p:cNvCxnSpPr>
          <p:nvPr/>
        </p:nvCxnSpPr>
        <p:spPr>
          <a:xfrm rot="5400000" flipH="1" flipV="1">
            <a:off x="2565263" y="2602123"/>
            <a:ext cx="965614" cy="97484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38"/>
          <p:cNvCxnSpPr>
            <a:stCxn id="9" idx="1"/>
            <a:endCxn id="8" idx="3"/>
          </p:cNvCxnSpPr>
          <p:nvPr/>
        </p:nvCxnSpPr>
        <p:spPr>
          <a:xfrm flipH="1">
            <a:off x="3186335" y="3863766"/>
            <a:ext cx="553476" cy="11141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38"/>
          <p:cNvCxnSpPr>
            <a:stCxn id="4" idx="1"/>
            <a:endCxn id="9" idx="3"/>
          </p:cNvCxnSpPr>
          <p:nvPr/>
        </p:nvCxnSpPr>
        <p:spPr>
          <a:xfrm flipH="1" flipV="1">
            <a:off x="4935477" y="3863766"/>
            <a:ext cx="345371" cy="1779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38"/>
          <p:cNvCxnSpPr>
            <a:stCxn id="14" idx="1"/>
            <a:endCxn id="4" idx="3"/>
          </p:cNvCxnSpPr>
          <p:nvPr/>
        </p:nvCxnSpPr>
        <p:spPr>
          <a:xfrm flipH="1">
            <a:off x="6506360" y="3865545"/>
            <a:ext cx="423360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38"/>
          <p:cNvCxnSpPr>
            <a:stCxn id="15" idx="0"/>
            <a:endCxn id="14" idx="2"/>
          </p:cNvCxnSpPr>
          <p:nvPr/>
        </p:nvCxnSpPr>
        <p:spPr>
          <a:xfrm rot="5400000" flipH="1" flipV="1">
            <a:off x="6433970" y="3717080"/>
            <a:ext cx="653696" cy="1596741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4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52550"/>
          </a:xfrm>
        </p:spPr>
        <p:txBody>
          <a:bodyPr anchor="b"/>
          <a:lstStyle/>
          <a:p>
            <a:r>
              <a:rPr lang="en-US" b="1" dirty="0" smtClean="0"/>
              <a:t>Diode OR-</a:t>
            </a:r>
            <a:r>
              <a:rPr lang="en-US" b="1" dirty="0" err="1" smtClean="0"/>
              <a:t>ing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99943" y="5273204"/>
            <a:ext cx="244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When the 15 VDC source is ON it serves as the main power source for the load.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170875" y="5273204"/>
            <a:ext cx="278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When the 12 </a:t>
            </a:r>
            <a:r>
              <a:rPr lang="en-US" sz="1200" dirty="0"/>
              <a:t>VDC </a:t>
            </a:r>
            <a:r>
              <a:rPr lang="en-US" sz="1200" dirty="0" smtClean="0"/>
              <a:t>source</a:t>
            </a:r>
          </a:p>
          <a:p>
            <a:r>
              <a:rPr lang="en-US" sz="1200" dirty="0" smtClean="0"/>
              <a:t> is OFF the back up </a:t>
            </a:r>
            <a:r>
              <a:rPr lang="en-US" sz="1200" dirty="0"/>
              <a:t>7</a:t>
            </a:r>
            <a:r>
              <a:rPr lang="en-US" sz="1200" dirty="0" smtClean="0"/>
              <a:t>.2 VDC source becomes the main power source for the load.</a:t>
            </a:r>
          </a:p>
        </p:txBody>
      </p:sp>
      <p:pic>
        <p:nvPicPr>
          <p:cNvPr id="3" name="Picture 2" descr="DiodeO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52490"/>
            <a:ext cx="3981426" cy="3203993"/>
          </a:xfrm>
          <a:prstGeom prst="rect">
            <a:avLst/>
          </a:prstGeom>
        </p:spPr>
      </p:pic>
      <p:pic>
        <p:nvPicPr>
          <p:cNvPr id="4" name="Picture 3" descr="DiodeOR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92" y="1867431"/>
            <a:ext cx="3912198" cy="3110785"/>
          </a:xfrm>
          <a:prstGeom prst="rect">
            <a:avLst/>
          </a:prstGeom>
        </p:spPr>
      </p:pic>
      <p:pic>
        <p:nvPicPr>
          <p:cNvPr id="5" name="Picture 4" descr="DIODEo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80" y="238469"/>
            <a:ext cx="3985703" cy="139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401" y="513433"/>
            <a:ext cx="2640751" cy="1173524"/>
          </a:xfrm>
        </p:spPr>
        <p:txBody>
          <a:bodyPr>
            <a:normAutofit/>
          </a:bodyPr>
          <a:lstStyle/>
          <a:p>
            <a:pPr algn="l"/>
            <a:r>
              <a:rPr lang="en-US" sz="1400" b="1" dirty="0" smtClean="0">
                <a:latin typeface="Arial"/>
                <a:cs typeface="Arial"/>
              </a:rPr>
              <a:t>Device = LM5023MM-NOPB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Topology = </a:t>
            </a:r>
            <a:r>
              <a:rPr lang="en-US" sz="1400" b="1" dirty="0" err="1" smtClean="0">
                <a:latin typeface="Arial"/>
                <a:cs typeface="Arial"/>
              </a:rPr>
              <a:t>Flyback</a:t>
            </a:r>
            <a:r>
              <a:rPr lang="en-US" sz="1400" b="1" dirty="0" smtClean="0">
                <a:latin typeface="Arial"/>
                <a:cs typeface="Arial"/>
              </a:rPr>
              <a:t/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Vin = 100 – 240 VAC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err="1" smtClean="0">
                <a:latin typeface="Arial"/>
                <a:cs typeface="Arial"/>
              </a:rPr>
              <a:t>Vout</a:t>
            </a:r>
            <a:r>
              <a:rPr lang="en-US" sz="1400" b="1" dirty="0" smtClean="0">
                <a:latin typeface="Arial"/>
                <a:cs typeface="Arial"/>
              </a:rPr>
              <a:t> = 15VDC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err="1" smtClean="0">
                <a:latin typeface="Arial"/>
                <a:cs typeface="Arial"/>
              </a:rPr>
              <a:t>Iout</a:t>
            </a:r>
            <a:r>
              <a:rPr lang="en-US" sz="1400" b="1" dirty="0" smtClean="0">
                <a:latin typeface="Arial"/>
                <a:cs typeface="Arial"/>
              </a:rPr>
              <a:t>= 5A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6" name="Content Placeholder 5" descr="12VDC5A-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" b="2093"/>
          <a:stretch>
            <a:fillRect/>
          </a:stretch>
        </p:blipFill>
        <p:spPr>
          <a:xfrm>
            <a:off x="834636" y="1721177"/>
            <a:ext cx="7733469" cy="4475861"/>
          </a:xfrm>
        </p:spPr>
      </p:pic>
      <p:sp>
        <p:nvSpPr>
          <p:cNvPr id="3" name="TextBox 2"/>
          <p:cNvSpPr txBox="1"/>
          <p:nvPr/>
        </p:nvSpPr>
        <p:spPr>
          <a:xfrm>
            <a:off x="5389216" y="6488668"/>
            <a:ext cx="274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Designed with TI </a:t>
            </a:r>
            <a:r>
              <a:rPr lang="en-US" dirty="0" err="1" smtClean="0"/>
              <a:t>Webench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76337"/>
            <a:ext cx="4344894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b="1" dirty="0" smtClean="0"/>
              <a:t>AC/DC Converter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992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36675"/>
          </a:xfrm>
        </p:spPr>
        <p:txBody>
          <a:bodyPr anchor="b">
            <a:noAutofit/>
          </a:bodyPr>
          <a:lstStyle/>
          <a:p>
            <a:r>
              <a:rPr lang="en-US" sz="2400" b="1" dirty="0" smtClean="0"/>
              <a:t>LM1084 5A Low Dropout Positive Regulator </a:t>
            </a:r>
            <a:endParaRPr lang="en-US" sz="2400" dirty="0"/>
          </a:p>
        </p:txBody>
      </p:sp>
      <p:pic>
        <p:nvPicPr>
          <p:cNvPr id="4" name="Content Placeholder 3" descr="LM1084 BatteryBackup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12438"/>
          <a:stretch/>
        </p:blipFill>
        <p:spPr>
          <a:xfrm>
            <a:off x="4647332" y="3733102"/>
            <a:ext cx="3642163" cy="2333522"/>
          </a:xfrm>
        </p:spPr>
      </p:pic>
      <p:sp>
        <p:nvSpPr>
          <p:cNvPr id="3" name="Rectangle 2"/>
          <p:cNvSpPr/>
          <p:nvPr/>
        </p:nvSpPr>
        <p:spPr>
          <a:xfrm>
            <a:off x="914400" y="3611154"/>
            <a:ext cx="27468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5 VDC regulated 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Max </a:t>
            </a:r>
            <a:r>
              <a:rPr lang="en-US" b="1" dirty="0"/>
              <a:t>dropout of </a:t>
            </a:r>
            <a:r>
              <a:rPr lang="en-US" b="1" dirty="0" smtClean="0"/>
              <a:t>1.5V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6.5V ≤ Vin ≤ 20V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5A </a:t>
            </a:r>
            <a:r>
              <a:rPr lang="en-US" b="1" dirty="0"/>
              <a:t>of load </a:t>
            </a:r>
            <a:r>
              <a:rPr lang="en-US" b="1" dirty="0" smtClean="0"/>
              <a:t>current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Current Limiting </a:t>
            </a:r>
            <a:r>
              <a:rPr lang="en-US" b="1" dirty="0" smtClean="0"/>
              <a:t>(8A)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Thermal </a:t>
            </a:r>
            <a:r>
              <a:rPr lang="en-US" b="1" dirty="0"/>
              <a:t>Protection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err="1" smtClean="0"/>
              <a:t>Vref</a:t>
            </a:r>
            <a:r>
              <a:rPr lang="en-US" b="1" dirty="0" smtClean="0"/>
              <a:t> ~ 1.25V</a:t>
            </a:r>
            <a:endParaRPr lang="en-US" b="1" dirty="0"/>
          </a:p>
        </p:txBody>
      </p:sp>
      <p:pic>
        <p:nvPicPr>
          <p:cNvPr id="5" name="Picture 4" descr="lm1084regcircui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68" y="1816660"/>
            <a:ext cx="3671117" cy="1632303"/>
          </a:xfrm>
          <a:prstGeom prst="rect">
            <a:avLst/>
          </a:prstGeom>
        </p:spPr>
      </p:pic>
      <p:pic>
        <p:nvPicPr>
          <p:cNvPr id="7" name="Picture 6" descr="LM108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49" y="1792623"/>
            <a:ext cx="1950557" cy="1656339"/>
          </a:xfrm>
          <a:prstGeom prst="rect">
            <a:avLst/>
          </a:prstGeom>
        </p:spPr>
      </p:pic>
      <p:pic>
        <p:nvPicPr>
          <p:cNvPr id="8" name="Picture 7" descr="TS3B_tm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20" y="5689600"/>
            <a:ext cx="812800" cy="812800"/>
          </a:xfrm>
          <a:prstGeom prst="rect">
            <a:avLst/>
          </a:prstGeom>
        </p:spPr>
      </p:pic>
      <p:pic>
        <p:nvPicPr>
          <p:cNvPr id="9" name="Picture 8" descr="TO-220-3, TO-220AB_tm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23" y="5638800"/>
            <a:ext cx="914400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7630" y="6239565"/>
            <a:ext cx="302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*Images from LM1084 </a:t>
            </a:r>
            <a:r>
              <a:rPr lang="en-US" dirty="0" err="1" smtClean="0"/>
              <a:t>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36675"/>
          </a:xfrm>
        </p:spPr>
        <p:txBody>
          <a:bodyPr anchor="b"/>
          <a:lstStyle/>
          <a:p>
            <a:r>
              <a:rPr lang="en-US" b="1" dirty="0" smtClean="0"/>
              <a:t>Battery back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36674"/>
            <a:ext cx="8229600" cy="55213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battery back up will ensure the system will stay powered and active even if main power is lost.</a:t>
            </a:r>
          </a:p>
          <a:p>
            <a:r>
              <a:rPr lang="en-US" sz="2800" dirty="0" smtClean="0"/>
              <a:t>Ideally battery would have an infinite amount of capacity for infinite back up.</a:t>
            </a:r>
          </a:p>
          <a:p>
            <a:r>
              <a:rPr lang="en-US" sz="2800" dirty="0" smtClean="0"/>
              <a:t>1-2 hour back up should suffice for our project.</a:t>
            </a:r>
          </a:p>
          <a:p>
            <a:r>
              <a:rPr lang="en-US" sz="2800" dirty="0" smtClean="0"/>
              <a:t>We will consider certain battery types and properties such as size, price, availability and convenience etc.</a:t>
            </a:r>
          </a:p>
        </p:txBody>
      </p:sp>
      <p:pic>
        <p:nvPicPr>
          <p:cNvPr id="4" name="Picture 3" descr="170px-Battery_symbol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72" y="5571623"/>
            <a:ext cx="670256" cy="10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526"/>
            <a:ext cx="8229600" cy="1353201"/>
          </a:xfrm>
        </p:spPr>
        <p:txBody>
          <a:bodyPr anchor="b">
            <a:normAutofit/>
          </a:bodyPr>
          <a:lstStyle/>
          <a:p>
            <a:r>
              <a:rPr lang="en-US" sz="3200" b="1" dirty="0" smtClean="0"/>
              <a:t>Battery types: rechargeable</a:t>
            </a:r>
            <a:endParaRPr lang="en-US" sz="3200" b="1" dirty="0"/>
          </a:p>
        </p:txBody>
      </p:sp>
      <p:pic>
        <p:nvPicPr>
          <p:cNvPr id="10" name="Picture 9" descr="NiCa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6" y="1550736"/>
            <a:ext cx="3513075" cy="2427393"/>
          </a:xfrm>
          <a:prstGeom prst="rect">
            <a:avLst/>
          </a:prstGeom>
        </p:spPr>
      </p:pic>
      <p:pic>
        <p:nvPicPr>
          <p:cNvPr id="11" name="Picture 10" descr="NiMH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914" y="1524001"/>
            <a:ext cx="3618191" cy="2485543"/>
          </a:xfrm>
          <a:prstGeom prst="rect">
            <a:avLst/>
          </a:prstGeom>
        </p:spPr>
      </p:pic>
      <p:pic>
        <p:nvPicPr>
          <p:cNvPr id="12" name="Picture 11" descr="Li Io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983788"/>
            <a:ext cx="3470688" cy="2664131"/>
          </a:xfrm>
          <a:prstGeom prst="rect">
            <a:avLst/>
          </a:prstGeom>
        </p:spPr>
      </p:pic>
      <p:pic>
        <p:nvPicPr>
          <p:cNvPr id="13" name="Picture 12" descr="LiFePo4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7" y="3966727"/>
            <a:ext cx="3633693" cy="271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"/>
            <a:ext cx="8229600" cy="1336675"/>
          </a:xfrm>
        </p:spPr>
        <p:txBody>
          <a:bodyPr anchor="b">
            <a:normAutofit/>
          </a:bodyPr>
          <a:lstStyle/>
          <a:p>
            <a:r>
              <a:rPr lang="en-US" sz="3200" b="1" dirty="0" err="1" smtClean="0"/>
              <a:t>Nimh</a:t>
            </a:r>
            <a:r>
              <a:rPr lang="en-US" sz="3200" b="1" dirty="0" smtClean="0"/>
              <a:t> Rechargeable AA Batteries</a:t>
            </a:r>
            <a:endParaRPr lang="en-US" sz="3200" b="1" dirty="0"/>
          </a:p>
        </p:txBody>
      </p:sp>
      <p:pic>
        <p:nvPicPr>
          <p:cNvPr id="6" name="Picture 5" descr="AANiMHDischargeProfi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67326"/>
            <a:ext cx="3622843" cy="2130733"/>
          </a:xfrm>
          <a:prstGeom prst="rect">
            <a:avLst/>
          </a:prstGeom>
        </p:spPr>
      </p:pic>
      <p:pic>
        <p:nvPicPr>
          <p:cNvPr id="7" name="Picture 6" descr="NiMHdischar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26" y="1497263"/>
            <a:ext cx="3665736" cy="2138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4737" y="6243054"/>
            <a:ext cx="299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From Energizer NiMH Handbook and App Manual PDF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9789" y="1470524"/>
            <a:ext cx="3890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u="sng" dirty="0" smtClean="0"/>
              <a:t>Charge Time (fully discharged)</a:t>
            </a:r>
          </a:p>
          <a:p>
            <a:r>
              <a:rPr lang="en-US" dirty="0" smtClean="0"/>
              <a:t> (</a:t>
            </a:r>
            <a:r>
              <a:rPr lang="en-US" dirty="0" err="1" smtClean="0"/>
              <a:t>Batt</a:t>
            </a:r>
            <a:r>
              <a:rPr lang="en-US" dirty="0" smtClean="0"/>
              <a:t> </a:t>
            </a:r>
            <a:r>
              <a:rPr lang="en-US" dirty="0" err="1" smtClean="0"/>
              <a:t>mAh</a:t>
            </a:r>
            <a:r>
              <a:rPr lang="en-US" dirty="0" smtClean="0"/>
              <a:t> Capacity * 120%)/mA Charge Rate</a:t>
            </a:r>
          </a:p>
          <a:p>
            <a:r>
              <a:rPr lang="en-US" dirty="0" smtClean="0"/>
              <a:t>= </a:t>
            </a:r>
            <a:r>
              <a:rPr lang="en-US" dirty="0" err="1" smtClean="0"/>
              <a:t>Hrs</a:t>
            </a:r>
            <a:r>
              <a:rPr lang="en-US" dirty="0" smtClean="0"/>
              <a:t> needed to charge</a:t>
            </a:r>
          </a:p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79546"/>
              </p:ext>
            </p:extLst>
          </p:nvPr>
        </p:nvGraphicFramePr>
        <p:xfrm>
          <a:off x="5240419" y="2379577"/>
          <a:ext cx="2860844" cy="3200400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1430422"/>
                <a:gridCol w="1430422"/>
              </a:tblGrid>
              <a:tr h="467325">
                <a:tc>
                  <a:txBody>
                    <a:bodyPr/>
                    <a:lstStyle/>
                    <a:p>
                      <a:r>
                        <a:rPr lang="en-US" dirty="0" smtClean="0"/>
                        <a:t>mA</a:t>
                      </a:r>
                      <a:r>
                        <a:rPr lang="en-US" baseline="0" dirty="0" smtClean="0"/>
                        <a:t> Charge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Hrs</a:t>
                      </a:r>
                      <a:r>
                        <a:rPr lang="en-US" dirty="0" smtClean="0"/>
                        <a:t> of Charge</a:t>
                      </a:r>
                      <a:endParaRPr lang="en-US" dirty="0"/>
                    </a:p>
                  </a:txBody>
                  <a:tcPr/>
                </a:tc>
              </a:tr>
              <a:tr h="334292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~43</a:t>
                      </a:r>
                      <a:endParaRPr lang="en-US" dirty="0"/>
                    </a:p>
                  </a:txBody>
                  <a:tcPr/>
                </a:tc>
              </a:tr>
              <a:tr h="334292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~22</a:t>
                      </a:r>
                      <a:endParaRPr lang="en-US" dirty="0"/>
                    </a:p>
                  </a:txBody>
                  <a:tcPr/>
                </a:tc>
              </a:tr>
              <a:tr h="334292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~17</a:t>
                      </a:r>
                      <a:endParaRPr lang="en-US" dirty="0"/>
                    </a:p>
                  </a:txBody>
                  <a:tcPr/>
                </a:tc>
              </a:tr>
              <a:tr h="334292"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~14</a:t>
                      </a:r>
                      <a:endParaRPr lang="en-US" dirty="0"/>
                    </a:p>
                  </a:txBody>
                  <a:tcPr/>
                </a:tc>
              </a:tr>
              <a:tr h="334292"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~12</a:t>
                      </a:r>
                      <a:endParaRPr lang="en-US" dirty="0"/>
                    </a:p>
                  </a:txBody>
                  <a:tcPr/>
                </a:tc>
              </a:tr>
              <a:tr h="334292">
                <a:tc>
                  <a:txBody>
                    <a:bodyPr/>
                    <a:lstStyle/>
                    <a:p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</a:t>
                      </a:r>
                      <a:endParaRPr lang="en-US" dirty="0"/>
                    </a:p>
                  </a:txBody>
                  <a:tcPr/>
                </a:tc>
              </a:tr>
              <a:tr h="334292"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7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/>
              <a:t>Block</a:t>
            </a:r>
            <a:r>
              <a:rPr lang="en" dirty="0"/>
              <a:t> </a:t>
            </a:r>
            <a:r>
              <a:rPr lang="en" b="1" dirty="0"/>
              <a:t>Diagram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09600" y="1796148"/>
            <a:ext cx="8023786" cy="4314399"/>
            <a:chOff x="845980" y="919251"/>
            <a:chExt cx="9924900" cy="5040223"/>
          </a:xfrm>
        </p:grpSpPr>
        <p:sp>
          <p:nvSpPr>
            <p:cNvPr id="33" name="Rounded Rectangle 32"/>
            <p:cNvSpPr/>
            <p:nvPr/>
          </p:nvSpPr>
          <p:spPr>
            <a:xfrm>
              <a:off x="6116201" y="2119563"/>
              <a:ext cx="813099" cy="1863378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8247113" y="4986490"/>
              <a:ext cx="1198582" cy="823510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Mic/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Speaker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rgbClr val="C00000">
                <a:alpha val="55000"/>
              </a:srgbClr>
            </a:solidFill>
            <a:ln w="38100">
              <a:solidFill>
                <a:schemeClr val="tx1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21"/>
            <p:cNvCxnSpPr>
              <a:endCxn id="35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21"/>
            <p:cNvCxnSpPr>
              <a:endCxn id="37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3" idx="1"/>
              <a:endCxn id="36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6"/>
            <p:cNvCxnSpPr>
              <a:endCxn id="41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0" idx="1"/>
              <a:endCxn id="34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21"/>
            <p:cNvCxnSpPr>
              <a:endCxn id="38" idx="0"/>
            </p:cNvCxnSpPr>
            <p:nvPr/>
          </p:nvCxnSpPr>
          <p:spPr>
            <a:xfrm rot="16200000" flipH="1">
              <a:off x="7941205" y="4081290"/>
              <a:ext cx="990436" cy="81996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38"/>
            <p:cNvCxnSpPr>
              <a:stCxn id="37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38"/>
            <p:cNvCxnSpPr>
              <a:stCxn id="36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38"/>
            <p:cNvCxnSpPr>
              <a:stCxn id="33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38"/>
            <p:cNvCxnSpPr>
              <a:stCxn id="34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NiMHBat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37" y="1784410"/>
            <a:ext cx="429181" cy="10393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54607" y="4320748"/>
            <a:ext cx="178379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1.2 V per </a:t>
            </a:r>
            <a:r>
              <a:rPr lang="en-US" sz="1600" dirty="0" smtClean="0"/>
              <a:t>cell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Approx. 2000-2500mA-h per battery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Assuming ~2300mA-h x6 gives 7.2VDC with 13.8A-h total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703954"/>
              </p:ext>
            </p:extLst>
          </p:nvPr>
        </p:nvGraphicFramePr>
        <p:xfrm>
          <a:off x="3132664" y="4033973"/>
          <a:ext cx="5794292" cy="1396789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827756"/>
                <a:gridCol w="858615"/>
                <a:gridCol w="796897"/>
                <a:gridCol w="827756"/>
                <a:gridCol w="827756"/>
                <a:gridCol w="827756"/>
                <a:gridCol w="827756"/>
              </a:tblGrid>
              <a:tr h="80292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# of NiMH Cells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Volts</a:t>
                      </a:r>
                    </a:p>
                    <a:p>
                      <a:r>
                        <a:rPr lang="en-US" sz="1400" b="1" dirty="0" smtClean="0"/>
                        <a:t>Required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R3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VR1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R2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R4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R5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endParaRPr lang="en-US" sz="1400" b="1" dirty="0"/>
                    </a:p>
                  </a:txBody>
                  <a:tcPr/>
                </a:tc>
              </a:tr>
              <a:tr h="5938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1.1k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2.7k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749259"/>
              </p:ext>
            </p:extLst>
          </p:nvPr>
        </p:nvGraphicFramePr>
        <p:xfrm>
          <a:off x="3144763" y="5588243"/>
          <a:ext cx="5781523" cy="1110714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1195547"/>
                <a:gridCol w="1104161"/>
                <a:gridCol w="1104161"/>
                <a:gridCol w="1104161"/>
                <a:gridCol w="1273493"/>
              </a:tblGrid>
              <a:tr h="44015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Max Current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200mA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400mA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500mA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600mA</a:t>
                      </a:r>
                      <a:endParaRPr lang="en-US" sz="1400" b="1" dirty="0"/>
                    </a:p>
                  </a:txBody>
                  <a:tcPr/>
                </a:tc>
              </a:tr>
              <a:tr h="2515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</a:tr>
              <a:tr h="2515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RCL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hargingCircuitEAGL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9" y="1178518"/>
            <a:ext cx="7379268" cy="2743492"/>
          </a:xfrm>
          <a:prstGeom prst="rect">
            <a:avLst/>
          </a:prstGeom>
        </p:spPr>
      </p:pic>
      <p:pic>
        <p:nvPicPr>
          <p:cNvPr id="4" name="Content Placeholder 3" descr="mvv2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7361420" y="2950979"/>
            <a:ext cx="1591633" cy="8753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"/>
            <a:ext cx="8229600" cy="1336675"/>
          </a:xfrm>
        </p:spPr>
        <p:txBody>
          <a:bodyPr anchor="b"/>
          <a:lstStyle/>
          <a:p>
            <a:r>
              <a:rPr lang="en-US" b="1" dirty="0" smtClean="0"/>
              <a:t>Float Charging circuit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10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PCB</a:t>
            </a:r>
            <a:endParaRPr lang="en-US" dirty="0"/>
          </a:p>
        </p:txBody>
      </p:sp>
      <p:pic>
        <p:nvPicPr>
          <p:cNvPr id="4" name="Picture 3" descr="PCBne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3" y="1247670"/>
            <a:ext cx="8595470" cy="519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4400" y="1"/>
            <a:ext cx="8229600" cy="1336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Model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68" y="1493149"/>
            <a:ext cx="6706065" cy="536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ledDoo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7" t="16868" r="33000" b="9804"/>
          <a:stretch/>
        </p:blipFill>
        <p:spPr>
          <a:xfrm>
            <a:off x="3119779" y="1946416"/>
            <a:ext cx="2904443" cy="4149584"/>
          </a:xfrm>
          <a:effectLst>
            <a:softEdge rad="317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36675"/>
          </a:xfrm>
        </p:spPr>
        <p:txBody>
          <a:bodyPr anchor="b"/>
          <a:lstStyle/>
          <a:p>
            <a:r>
              <a:rPr lang="en-US" b="1" dirty="0" smtClean="0"/>
              <a:t>Prototyping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14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366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 smtClean="0"/>
              <a:t>Budget</a:t>
            </a:r>
            <a:endParaRPr lang="en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956703"/>
              </p:ext>
            </p:extLst>
          </p:nvPr>
        </p:nvGraphicFramePr>
        <p:xfrm>
          <a:off x="1590936" y="1545665"/>
          <a:ext cx="2742005" cy="4815450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1785770"/>
                <a:gridCol w="956235"/>
              </a:tblGrid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b="1" dirty="0"/>
                        <a:t>Item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600" b="1" dirty="0"/>
                        <a:t>Cost</a:t>
                      </a:r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 dirty="0"/>
                        <a:t>AC/DC Adapter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200" dirty="0"/>
                        <a:t>$20</a:t>
                      </a:r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 dirty="0"/>
                        <a:t>Raspberry Pi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200" dirty="0" smtClean="0"/>
                        <a:t>$35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 dirty="0"/>
                        <a:t>ATMega328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200" dirty="0" smtClean="0"/>
                        <a:t>$20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 dirty="0" smtClean="0"/>
                        <a:t>WiFi Module</a:t>
                      </a:r>
                      <a:endParaRPr lang="en"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200" dirty="0" smtClean="0"/>
                        <a:t>$15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 dirty="0"/>
                        <a:t>Electric Strike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200" dirty="0"/>
                        <a:t>$30</a:t>
                      </a:r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 dirty="0"/>
                        <a:t>Pi Camera Module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200" dirty="0"/>
                        <a:t>$30</a:t>
                      </a:r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/>
                        <a:t>RFID Module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200" dirty="0" smtClean="0"/>
                        <a:t>$</a:t>
                      </a:r>
                      <a:r>
                        <a:rPr lang="en-US" sz="1200" dirty="0" smtClean="0"/>
                        <a:t>30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/>
                        <a:t>PCB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200" dirty="0"/>
                        <a:t>~ $50</a:t>
                      </a:r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/>
                        <a:t>Battery Backup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 rtl="0">
                        <a:buNone/>
                      </a:pPr>
                      <a:r>
                        <a:rPr lang="en" sz="1200" dirty="0"/>
                        <a:t>~ $20</a:t>
                      </a:r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/>
                        <a:t>Piezo Element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 rtl="0">
                        <a:buNone/>
                      </a:pPr>
                      <a:r>
                        <a:rPr lang="en" sz="1200" dirty="0"/>
                        <a:t>$5</a:t>
                      </a:r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/>
                        <a:t>USB Sound Card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 rtl="0">
                        <a:buNone/>
                      </a:pPr>
                      <a:r>
                        <a:rPr lang="en" sz="1200" dirty="0"/>
                        <a:t>$</a:t>
                      </a:r>
                      <a:r>
                        <a:rPr lang="en" sz="1200" dirty="0" smtClean="0"/>
                        <a:t>15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200" b="1"/>
                        <a:t>Speaker &amp; Microphone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 rtl="0">
                        <a:buNone/>
                      </a:pPr>
                      <a:r>
                        <a:rPr lang="en" sz="1200" dirty="0"/>
                        <a:t>$</a:t>
                      </a:r>
                      <a:r>
                        <a:rPr lang="en" sz="1200" dirty="0" smtClean="0"/>
                        <a:t>12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314926"/>
              </p:ext>
            </p:extLst>
          </p:nvPr>
        </p:nvGraphicFramePr>
        <p:xfrm>
          <a:off x="5045336" y="1536373"/>
          <a:ext cx="2918311" cy="1950570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1920240"/>
                <a:gridCol w="998071"/>
              </a:tblGrid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b="1" dirty="0"/>
                        <a:t>Item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600" b="1" dirty="0"/>
                        <a:t>Cost</a:t>
                      </a:r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200" b="1" dirty="0" smtClean="0"/>
                        <a:t>Prototyping</a:t>
                      </a:r>
                      <a:r>
                        <a:rPr lang="en-US" sz="1200" b="1" baseline="0" dirty="0" smtClean="0"/>
                        <a:t> Materials</a:t>
                      </a:r>
                      <a:endParaRPr lang="en"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dirty="0" smtClean="0"/>
                        <a:t>~</a:t>
                      </a:r>
                      <a:r>
                        <a:rPr lang="en" sz="1200" dirty="0" smtClean="0"/>
                        <a:t>$</a:t>
                      </a:r>
                      <a:r>
                        <a:rPr lang="en-US" sz="1200" dirty="0" smtClean="0"/>
                        <a:t>3</a:t>
                      </a:r>
                      <a:r>
                        <a:rPr lang="en" sz="1200" dirty="0" smtClean="0"/>
                        <a:t>0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200" b="1" dirty="0" smtClean="0"/>
                        <a:t>Various Electronic Parts</a:t>
                      </a:r>
                      <a:r>
                        <a:rPr lang="en-US" sz="1200" b="1" baseline="0" dirty="0" smtClean="0"/>
                        <a:t> </a:t>
                      </a:r>
                      <a:endParaRPr lang="en"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dirty="0" smtClean="0"/>
                        <a:t>~</a:t>
                      </a:r>
                      <a:r>
                        <a:rPr lang="en" sz="1200" dirty="0" smtClean="0"/>
                        <a:t>$</a:t>
                      </a:r>
                      <a:r>
                        <a:rPr lang="en-US" sz="1200" dirty="0" smtClean="0"/>
                        <a:t>20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200" b="1" dirty="0" smtClean="0"/>
                        <a:t>NiMH Batteries</a:t>
                      </a:r>
                      <a:endParaRPr lang="en"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" sz="1200" dirty="0" smtClean="0"/>
                        <a:t>$</a:t>
                      </a:r>
                      <a:r>
                        <a:rPr lang="en-US" sz="1200" dirty="0" smtClean="0"/>
                        <a:t>18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  <a:tr h="274320">
                <a:tc>
                  <a:txBody>
                    <a:bodyPr/>
                    <a:lstStyle/>
                    <a:p>
                      <a:pPr lvl="0" algn="r" rtl="0">
                        <a:buNone/>
                      </a:pPr>
                      <a:r>
                        <a:rPr lang="en-US" sz="1600" b="1" dirty="0" smtClean="0"/>
                        <a:t>Total</a:t>
                      </a:r>
                      <a:endParaRPr lang="en" sz="16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200" dirty="0" smtClean="0"/>
                        <a:t>~$350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7544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366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b="1" dirty="0"/>
              <a:t>Work Distribution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524055"/>
              </p:ext>
            </p:extLst>
          </p:nvPr>
        </p:nvGraphicFramePr>
        <p:xfrm>
          <a:off x="1414272" y="1901043"/>
          <a:ext cx="6315456" cy="4114800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1828800"/>
                <a:gridCol w="1121664"/>
                <a:gridCol w="1121664"/>
                <a:gridCol w="1121664"/>
                <a:gridCol w="1121664"/>
              </a:tblGrid>
              <a:tr h="45720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Chris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Jason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Josh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Sam</a:t>
                      </a:r>
                      <a:endParaRPr lang="en-US" b="1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b="1" dirty="0"/>
                        <a:t>ATMega328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b="1" dirty="0"/>
                        <a:t>Knock Pattern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b="1" dirty="0"/>
                        <a:t>Face Recognition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b="1" dirty="0"/>
                        <a:t>RPi Software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 rtl="0">
                        <a:buNone/>
                      </a:pPr>
                      <a:r>
                        <a:rPr lang="en" b="1" dirty="0"/>
                        <a:t>Android App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b="1" dirty="0"/>
                        <a:t>Server / UI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b="1" dirty="0"/>
                        <a:t>Power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" b="1" dirty="0"/>
                        <a:t>RFID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4252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366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 smtClean="0"/>
              <a:t>Progress</a:t>
            </a:r>
            <a:endParaRPr lang="en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32285756"/>
              </p:ext>
            </p:extLst>
          </p:nvPr>
        </p:nvGraphicFramePr>
        <p:xfrm>
          <a:off x="1162050" y="1568450"/>
          <a:ext cx="6819900" cy="472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58036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13366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/>
              <a:t>Issues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14400" y="1336674"/>
            <a:ext cx="8229600" cy="55213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Piezo </a:t>
            </a:r>
            <a:r>
              <a:rPr lang="en" dirty="0" smtClean="0"/>
              <a:t>Placement/Sensitivity</a:t>
            </a:r>
            <a:endParaRPr lang="en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Face Detection and Face Recognition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Integration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Battery </a:t>
            </a:r>
            <a:r>
              <a:rPr lang="en" dirty="0" smtClean="0"/>
              <a:t>Backup</a:t>
            </a:r>
            <a:endParaRPr lang="en" dirty="0"/>
          </a:p>
          <a:p>
            <a:pPr marL="0" indent="0">
              <a:buNone/>
            </a:pPr>
            <a:endParaRPr lang="en" dirty="0"/>
          </a:p>
        </p:txBody>
      </p:sp>
      <p:pic>
        <p:nvPicPr>
          <p:cNvPr id="5" name="Picture 4" descr="C:\Users\Josh\Downloads\2014-02-01 21.58.1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32" b="52083"/>
          <a:stretch/>
        </p:blipFill>
        <p:spPr bwMode="auto">
          <a:xfrm>
            <a:off x="6354935" y="1321951"/>
            <a:ext cx="2103120" cy="1554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82" y="2729923"/>
            <a:ext cx="19812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35" y="3922843"/>
            <a:ext cx="24320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2943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6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110852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66838"/>
          </a:xfrm>
        </p:spPr>
        <p:txBody>
          <a:bodyPr>
            <a:normAutofit/>
          </a:bodyPr>
          <a:lstStyle/>
          <a:p>
            <a:r>
              <a:rPr lang="en-US" b="1" dirty="0" smtClean="0"/>
              <a:t>State Diagram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594101" y="1464688"/>
            <a:ext cx="2870197" cy="820562"/>
          </a:xfrm>
          <a:prstGeom prst="roundRect">
            <a:avLst/>
          </a:prstGeom>
          <a:solidFill>
            <a:srgbClr val="EAEAEA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Active</a:t>
            </a:r>
          </a:p>
          <a:p>
            <a:pPr algn="ctr"/>
            <a:r>
              <a:rPr lang="en-US" sz="1200" b="1" dirty="0" smtClean="0"/>
              <a:t>Locked</a:t>
            </a:r>
          </a:p>
          <a:p>
            <a:pPr algn="ctr"/>
            <a:r>
              <a:rPr lang="en-US" sz="1200" b="1" dirty="0" smtClean="0"/>
              <a:t>Waiting for Motion</a:t>
            </a:r>
          </a:p>
          <a:p>
            <a:pPr algn="ctr"/>
            <a:r>
              <a:rPr lang="en-US" sz="1200" b="1" dirty="0" smtClean="0"/>
              <a:t>Listen for Unlock request from WebApp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10010" y="2987818"/>
            <a:ext cx="2870197" cy="458767"/>
          </a:xfrm>
          <a:prstGeom prst="roundRect">
            <a:avLst/>
          </a:prstGeom>
          <a:solidFill>
            <a:srgbClr val="EAEAEA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Attempt to Recognize Face</a:t>
            </a:r>
          </a:p>
          <a:p>
            <a:pPr algn="ctr"/>
            <a:r>
              <a:rPr lang="en-US" sz="1200" b="1" dirty="0" smtClean="0"/>
              <a:t>Listen for Door Bell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05046" y="4180405"/>
            <a:ext cx="1599362" cy="686437"/>
          </a:xfrm>
          <a:prstGeom prst="roundRect">
            <a:avLst/>
          </a:prstGeom>
          <a:solidFill>
            <a:srgbClr val="EAEAEA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Listen for Unlock </a:t>
            </a:r>
          </a:p>
          <a:p>
            <a:pPr algn="ctr"/>
            <a:r>
              <a:rPr lang="en-US" sz="1200" b="1" dirty="0" smtClean="0"/>
              <a:t>Request from App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85810" y="4180405"/>
            <a:ext cx="1599362" cy="686436"/>
          </a:xfrm>
          <a:prstGeom prst="roundRect">
            <a:avLst/>
          </a:prstGeom>
          <a:solidFill>
            <a:srgbClr val="EAEAEA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Listen for RFID / </a:t>
            </a:r>
          </a:p>
          <a:p>
            <a:pPr algn="ctr"/>
            <a:r>
              <a:rPr lang="en-US" sz="1200" b="1" dirty="0"/>
              <a:t>D</a:t>
            </a:r>
            <a:r>
              <a:rPr lang="en-US" sz="1200" b="1" dirty="0" smtClean="0"/>
              <a:t>etect Knock Pattern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285809" y="5700603"/>
            <a:ext cx="3518599" cy="678536"/>
          </a:xfrm>
          <a:prstGeom prst="roundRect">
            <a:avLst/>
          </a:prstGeom>
          <a:solidFill>
            <a:srgbClr val="EAEAEA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Door Unlocked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246264" y="4866836"/>
            <a:ext cx="0" cy="833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47642" y="4866838"/>
            <a:ext cx="0" cy="833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447908" y="4866836"/>
            <a:ext cx="0" cy="8337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243751" y="3446585"/>
            <a:ext cx="2513" cy="7338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747642" y="3446585"/>
            <a:ext cx="0" cy="7338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6" idx="0"/>
          </p:cNvCxnSpPr>
          <p:nvPr/>
        </p:nvCxnSpPr>
        <p:spPr>
          <a:xfrm>
            <a:off x="5045109" y="2303755"/>
            <a:ext cx="0" cy="684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endCxn id="19" idx="3"/>
          </p:cNvCxnSpPr>
          <p:nvPr/>
        </p:nvCxnSpPr>
        <p:spPr>
          <a:xfrm rot="16200000" flipH="1">
            <a:off x="4569109" y="3804571"/>
            <a:ext cx="4146397" cy="324201"/>
          </a:xfrm>
          <a:prstGeom prst="bentConnector4">
            <a:avLst>
              <a:gd name="adj1" fmla="val 349"/>
              <a:gd name="adj2" fmla="val 170512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8" idx="1"/>
          </p:cNvCxnSpPr>
          <p:nvPr/>
        </p:nvCxnSpPr>
        <p:spPr>
          <a:xfrm rot="10800000" flipH="1">
            <a:off x="3285810" y="1893475"/>
            <a:ext cx="324200" cy="2630149"/>
          </a:xfrm>
          <a:prstGeom prst="bentConnector3">
            <a:avLst>
              <a:gd name="adj1" fmla="val -290571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endCxn id="16" idx="1"/>
          </p:cNvCxnSpPr>
          <p:nvPr/>
        </p:nvCxnSpPr>
        <p:spPr>
          <a:xfrm rot="16200000" flipH="1">
            <a:off x="2450225" y="2057416"/>
            <a:ext cx="1342231" cy="977339"/>
          </a:xfrm>
          <a:prstGeom prst="bentConnector2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9" idx="1"/>
          </p:cNvCxnSpPr>
          <p:nvPr/>
        </p:nvCxnSpPr>
        <p:spPr>
          <a:xfrm rot="10800000" flipH="1">
            <a:off x="3285809" y="1893479"/>
            <a:ext cx="324200" cy="4146393"/>
          </a:xfrm>
          <a:prstGeom prst="bentConnector4">
            <a:avLst>
              <a:gd name="adj1" fmla="val -386654"/>
              <a:gd name="adj2" fmla="val 100136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045106" y="2413036"/>
            <a:ext cx="100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Motion Detected</a:t>
            </a:r>
            <a:endParaRPr lang="en-US" sz="1200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25277" y="357655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Door Bell</a:t>
            </a:r>
          </a:p>
          <a:p>
            <a:r>
              <a:rPr lang="en-US" sz="1200" dirty="0" smtClean="0">
                <a:latin typeface="+mn-lt"/>
              </a:rPr>
              <a:t>Pressed</a:t>
            </a:r>
            <a:endParaRPr lang="en-US" sz="1200" dirty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21510" y="3585849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Face</a:t>
            </a:r>
          </a:p>
          <a:p>
            <a:r>
              <a:rPr lang="en-US" sz="1200" dirty="0" smtClean="0">
                <a:latin typeface="+mn-lt"/>
              </a:rPr>
              <a:t>Recognized</a:t>
            </a:r>
            <a:endParaRPr lang="en-US" sz="1200" dirty="0"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47642" y="5052888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Unlock</a:t>
            </a:r>
          </a:p>
          <a:p>
            <a:r>
              <a:rPr lang="en-US" sz="1200" dirty="0">
                <a:latin typeface="+mn-lt"/>
              </a:rPr>
              <a:t>v</a:t>
            </a:r>
            <a:r>
              <a:rPr lang="en-US" sz="1200" dirty="0" smtClean="0">
                <a:latin typeface="+mn-lt"/>
              </a:rPr>
              <a:t>ia App</a:t>
            </a:r>
            <a:endParaRPr lang="en-US" sz="1200" dirty="0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230202" y="5009025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Valid</a:t>
            </a:r>
          </a:p>
          <a:p>
            <a:r>
              <a:rPr lang="en-US" sz="1200" dirty="0" smtClean="0">
                <a:latin typeface="+mn-lt"/>
              </a:rPr>
              <a:t>Knock Pattern</a:t>
            </a:r>
            <a:endParaRPr lang="en-US" sz="1200" dirty="0"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447908" y="5008103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Valid </a:t>
            </a:r>
          </a:p>
          <a:p>
            <a:r>
              <a:rPr lang="en-US" sz="1200" dirty="0" smtClean="0">
                <a:latin typeface="+mn-lt"/>
              </a:rPr>
              <a:t>RFID</a:t>
            </a:r>
            <a:endParaRPr lang="en-US" sz="1200" dirty="0">
              <a:latin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022804" y="3576554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Unlock</a:t>
            </a:r>
          </a:p>
          <a:p>
            <a:r>
              <a:rPr lang="en-US" sz="1200" dirty="0">
                <a:latin typeface="+mn-lt"/>
              </a:rPr>
              <a:t>v</a:t>
            </a:r>
            <a:r>
              <a:rPr lang="en-US" sz="1200" dirty="0" smtClean="0">
                <a:latin typeface="+mn-lt"/>
              </a:rPr>
              <a:t>ia WebApp</a:t>
            </a:r>
            <a:endParaRPr lang="en-US" sz="12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632671" y="2315615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Face not </a:t>
            </a:r>
          </a:p>
          <a:p>
            <a:r>
              <a:rPr lang="en-US" sz="1200" dirty="0" smtClean="0">
                <a:latin typeface="+mn-lt"/>
              </a:rPr>
              <a:t>Recognized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&amp;</a:t>
            </a:r>
          </a:p>
          <a:p>
            <a:r>
              <a:rPr lang="en-US" sz="1200" dirty="0" smtClean="0">
                <a:latin typeface="+mn-lt"/>
              </a:rPr>
              <a:t>10 sec Timeout</a:t>
            </a:r>
            <a:endParaRPr lang="en-US" sz="1200" dirty="0">
              <a:latin typeface="+mn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27026" y="3576554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20 sec </a:t>
            </a:r>
          </a:p>
          <a:p>
            <a:r>
              <a:rPr lang="en-US" sz="1200" dirty="0" smtClean="0">
                <a:latin typeface="+mn-lt"/>
              </a:rPr>
              <a:t>Timeout</a:t>
            </a:r>
            <a:endParaRPr lang="en-US" sz="1200" dirty="0">
              <a:latin typeface="+mn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044832" y="5002079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6 sec </a:t>
            </a:r>
          </a:p>
          <a:p>
            <a:r>
              <a:rPr lang="en-US" sz="1200" dirty="0" smtClean="0">
                <a:latin typeface="+mn-lt"/>
              </a:rPr>
              <a:t>Timeout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5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 smtClean="0"/>
              <a:t>mcu</a:t>
            </a:r>
            <a:endParaRPr lang="en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609600" y="1781601"/>
            <a:ext cx="8023786" cy="4314399"/>
            <a:chOff x="845980" y="919251"/>
            <a:chExt cx="9924900" cy="5040223"/>
          </a:xfrm>
        </p:grpSpPr>
        <p:sp>
          <p:nvSpPr>
            <p:cNvPr id="33" name="Rounded Rectangle 32"/>
            <p:cNvSpPr/>
            <p:nvPr/>
          </p:nvSpPr>
          <p:spPr>
            <a:xfrm>
              <a:off x="6116201" y="2119563"/>
              <a:ext cx="813099" cy="1863378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8247113" y="4986490"/>
              <a:ext cx="1198582" cy="82351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Mic/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Speaker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21"/>
            <p:cNvCxnSpPr>
              <a:endCxn id="35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21"/>
            <p:cNvCxnSpPr>
              <a:endCxn id="37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3" idx="1"/>
              <a:endCxn id="36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6"/>
            <p:cNvCxnSpPr>
              <a:endCxn id="41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0" idx="1"/>
              <a:endCxn id="34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21"/>
            <p:cNvCxnSpPr>
              <a:endCxn id="38" idx="0"/>
            </p:cNvCxnSpPr>
            <p:nvPr/>
          </p:nvCxnSpPr>
          <p:spPr>
            <a:xfrm rot="16200000" flipH="1">
              <a:off x="7941205" y="4081290"/>
              <a:ext cx="990436" cy="81996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38"/>
            <p:cNvCxnSpPr>
              <a:stCxn id="37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38"/>
            <p:cNvCxnSpPr>
              <a:stCxn id="36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38"/>
            <p:cNvCxnSpPr>
              <a:stCxn id="33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38"/>
            <p:cNvCxnSpPr>
              <a:stCxn id="34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30994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66838"/>
          </a:xfrm>
        </p:spPr>
        <p:txBody>
          <a:bodyPr/>
          <a:lstStyle/>
          <a:p>
            <a:r>
              <a:rPr lang="en-US" b="1" dirty="0" smtClean="0"/>
              <a:t>ATMega328 vs Msp430</a:t>
            </a:r>
            <a:endParaRPr lang="en-US" b="1" dirty="0"/>
          </a:p>
        </p:txBody>
      </p:sp>
      <p:pic>
        <p:nvPicPr>
          <p:cNvPr id="1030" name="Picture 6" descr="https://encrypted-tbn1.gstatic.com/images?q=tbn:ANd9GcRWvP4i_Tllg8LL3-Q2l544en6Ty0F1quBwWzBYV68rMtU_VQCp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61" y="1477564"/>
            <a:ext cx="1701258" cy="220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rduino.cc/en/uploads/Main/ArduinoUno_r2_front45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52" y="2000558"/>
            <a:ext cx="2382143" cy="16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3976"/>
              </p:ext>
            </p:extLst>
          </p:nvPr>
        </p:nvGraphicFramePr>
        <p:xfrm>
          <a:off x="1314825" y="4267200"/>
          <a:ext cx="6474510" cy="1828800"/>
        </p:xfrm>
        <a:graphic>
          <a:graphicData uri="http://schemas.openxmlformats.org/drawingml/2006/table">
            <a:tbl>
              <a:tblPr firstRow="1" bandRow="1">
                <a:tableStyleId>{CBEE0FF1-B673-4901-A746-6ADC14814687}</a:tableStyleId>
              </a:tblPr>
              <a:tblGrid>
                <a:gridCol w="1434351"/>
                <a:gridCol w="2345765"/>
                <a:gridCol w="2694394"/>
              </a:tblGrid>
              <a:tr h="255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ATMega328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MSP430F2XX</a:t>
                      </a:r>
                      <a:endParaRPr lang="en-US" b="1" dirty="0"/>
                    </a:p>
                  </a:txBody>
                  <a:tcPr/>
                </a:tc>
              </a:tr>
              <a:tr h="2559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CPU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 MHz</a:t>
                      </a:r>
                      <a:endParaRPr lang="en-US" dirty="0"/>
                    </a:p>
                  </a:txBody>
                  <a:tcPr/>
                </a:tc>
              </a:tr>
              <a:tr h="2559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Flash</a:t>
                      </a:r>
                      <a:r>
                        <a:rPr lang="en-US" b="1" baseline="0" dirty="0" smtClean="0"/>
                        <a:t> Size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1–120 KB </a:t>
                      </a:r>
                      <a:endParaRPr lang="en-US" dirty="0"/>
                    </a:p>
                  </a:txBody>
                  <a:tcPr/>
                </a:tc>
              </a:tr>
              <a:tr h="2559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GPIO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10-48</a:t>
                      </a:r>
                      <a:endParaRPr lang="en-US" dirty="0"/>
                    </a:p>
                  </a:txBody>
                  <a:tcPr/>
                </a:tc>
              </a:tr>
              <a:tr h="25594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Power</a:t>
                      </a:r>
                      <a:r>
                        <a:rPr lang="en-US" b="1" baseline="0" dirty="0" smtClean="0"/>
                        <a:t> Req.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3.3-5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1.8-3.6 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9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1"/>
            <a:ext cx="8229600" cy="13668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1" dirty="0" smtClean="0"/>
              <a:t>Electric strike</a:t>
            </a:r>
            <a:endParaRPr lang="en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09600" y="1781601"/>
            <a:ext cx="8023786" cy="4314399"/>
            <a:chOff x="845980" y="919251"/>
            <a:chExt cx="9924900" cy="5040223"/>
          </a:xfrm>
        </p:grpSpPr>
        <p:sp>
          <p:nvSpPr>
            <p:cNvPr id="30" name="Rounded Rectangle 29"/>
            <p:cNvSpPr/>
            <p:nvPr/>
          </p:nvSpPr>
          <p:spPr>
            <a:xfrm>
              <a:off x="6116200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MCU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434014" y="2119563"/>
              <a:ext cx="813099" cy="18633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95053" y="1435844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Knock Detector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595052" y="2664008"/>
              <a:ext cx="1198583" cy="8023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RFID Reader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595051" y="3892172"/>
              <a:ext cx="1198583" cy="802340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Electric Strike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247113" y="4986490"/>
              <a:ext cx="1198582" cy="82351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Mic/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Speaker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8846404" y="1305465"/>
              <a:ext cx="1924476" cy="799341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Browser/App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9071443" y="2784471"/>
              <a:ext cx="1447573" cy="91246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Server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82989" y="4986490"/>
              <a:ext cx="1466983" cy="82699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Camera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845980" y="4840502"/>
              <a:ext cx="1507565" cy="111897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2"/>
              </a:solidFill>
            </a:ln>
            <a:effectLst>
              <a:outerShdw blurRad="165100" dist="38100" dir="2700000" sx="104000" sy="104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Power Supply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6929300" y="2711233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6929300" y="3302904"/>
              <a:ext cx="50471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21"/>
            <p:cNvCxnSpPr>
              <a:endCxn id="54" idx="3"/>
            </p:cNvCxnSpPr>
            <p:nvPr/>
          </p:nvCxnSpPr>
          <p:spPr>
            <a:xfrm rot="10800000">
              <a:off x="4793637" y="1837015"/>
              <a:ext cx="1330699" cy="94745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21"/>
            <p:cNvCxnSpPr>
              <a:endCxn id="60" idx="3"/>
            </p:cNvCxnSpPr>
            <p:nvPr/>
          </p:nvCxnSpPr>
          <p:spPr>
            <a:xfrm rot="10800000" flipV="1">
              <a:off x="4793634" y="3331958"/>
              <a:ext cx="1330702" cy="9613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30" idx="1"/>
              <a:endCxn id="59" idx="3"/>
            </p:cNvCxnSpPr>
            <p:nvPr/>
          </p:nvCxnSpPr>
          <p:spPr>
            <a:xfrm flipH="1">
              <a:off x="4793635" y="3051252"/>
              <a:ext cx="1322566" cy="13926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46"/>
            <p:cNvCxnSpPr>
              <a:endCxn id="64" idx="3"/>
            </p:cNvCxnSpPr>
            <p:nvPr/>
          </p:nvCxnSpPr>
          <p:spPr>
            <a:xfrm rot="5400000">
              <a:off x="6719044" y="4426982"/>
              <a:ext cx="1403933" cy="542077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48"/>
            <p:cNvCxnSpPr>
              <a:stCxn id="63" idx="1"/>
              <a:endCxn id="31" idx="3"/>
            </p:cNvCxnSpPr>
            <p:nvPr/>
          </p:nvCxnSpPr>
          <p:spPr>
            <a:xfrm rot="10800000">
              <a:off x="8247113" y="3051252"/>
              <a:ext cx="824330" cy="18945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48"/>
            <p:cNvCxnSpPr/>
            <p:nvPr/>
          </p:nvCxnSpPr>
          <p:spPr>
            <a:xfrm>
              <a:off x="9795229" y="2119562"/>
              <a:ext cx="0" cy="679665"/>
            </a:xfrm>
            <a:prstGeom prst="straightConnector1">
              <a:avLst/>
            </a:prstGeom>
            <a:ln w="44450">
              <a:solidFill>
                <a:schemeClr val="tx2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21"/>
            <p:cNvCxnSpPr>
              <a:endCxn id="61" idx="0"/>
            </p:cNvCxnSpPr>
            <p:nvPr/>
          </p:nvCxnSpPr>
          <p:spPr>
            <a:xfrm rot="16200000" flipH="1">
              <a:off x="7941205" y="4081290"/>
              <a:ext cx="990436" cy="81996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38"/>
            <p:cNvCxnSpPr>
              <a:stCxn id="60" idx="1"/>
            </p:cNvCxnSpPr>
            <p:nvPr/>
          </p:nvCxnSpPr>
          <p:spPr>
            <a:xfrm rot="10800000">
              <a:off x="2770723" y="1837014"/>
              <a:ext cx="824329" cy="2456328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38"/>
            <p:cNvCxnSpPr>
              <a:stCxn id="59" idx="1"/>
            </p:cNvCxnSpPr>
            <p:nvPr/>
          </p:nvCxnSpPr>
          <p:spPr>
            <a:xfrm flipH="1" flipV="1">
              <a:off x="2770721" y="3065177"/>
              <a:ext cx="824331" cy="1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38"/>
            <p:cNvCxnSpPr>
              <a:stCxn id="30" idx="0"/>
            </p:cNvCxnSpPr>
            <p:nvPr/>
          </p:nvCxnSpPr>
          <p:spPr>
            <a:xfrm rot="16200000" flipV="1">
              <a:off x="4042846" y="-360342"/>
              <a:ext cx="1200311" cy="3759500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38"/>
            <p:cNvCxnSpPr/>
            <p:nvPr/>
          </p:nvCxnSpPr>
          <p:spPr>
            <a:xfrm flipV="1">
              <a:off x="2770721" y="919251"/>
              <a:ext cx="0" cy="91776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38"/>
            <p:cNvCxnSpPr>
              <a:stCxn id="31" idx="0"/>
            </p:cNvCxnSpPr>
            <p:nvPr/>
          </p:nvCxnSpPr>
          <p:spPr>
            <a:xfrm rot="16200000" flipV="1">
              <a:off x="6581503" y="860502"/>
              <a:ext cx="1200311" cy="1317812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38"/>
            <p:cNvCxnSpPr/>
            <p:nvPr/>
          </p:nvCxnSpPr>
          <p:spPr>
            <a:xfrm flipV="1">
              <a:off x="2370375" y="4293341"/>
              <a:ext cx="407684" cy="1106646"/>
            </a:xfrm>
            <a:prstGeom prst="bentConnector2">
              <a:avLst/>
            </a:prstGeom>
            <a:ln w="381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78832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7">
      <a:dk1>
        <a:srgbClr val="000000"/>
      </a:dk1>
      <a:lt1>
        <a:srgbClr val="000000"/>
      </a:lt1>
      <a:dk2>
        <a:srgbClr val="D8D8D8"/>
      </a:dk2>
      <a:lt2>
        <a:srgbClr val="000000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791</TotalTime>
  <Words>1803</Words>
  <Application>Microsoft Office PowerPoint</Application>
  <PresentationFormat>On-screen Show (4:3)</PresentationFormat>
  <Paragraphs>618</Paragraphs>
  <Slides>58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Circuit</vt:lpstr>
      <vt:lpstr>K.E.E.S. Keyless Electronic Entry System</vt:lpstr>
      <vt:lpstr>Motivation</vt:lpstr>
      <vt:lpstr>Goals and Objectives</vt:lpstr>
      <vt:lpstr>Specs &amp; Requirements</vt:lpstr>
      <vt:lpstr>Block Diagram</vt:lpstr>
      <vt:lpstr>State Diagram</vt:lpstr>
      <vt:lpstr>mcu</vt:lpstr>
      <vt:lpstr>ATMega328 vs Msp430</vt:lpstr>
      <vt:lpstr>Electric strike</vt:lpstr>
      <vt:lpstr>PowerPoint Presentation</vt:lpstr>
      <vt:lpstr>PowerPoint Presentation</vt:lpstr>
      <vt:lpstr>PowerPoint Presentation</vt:lpstr>
      <vt:lpstr>Rfid module</vt:lpstr>
      <vt:lpstr>PowerPoint Presentation</vt:lpstr>
      <vt:lpstr>Rfid reader</vt:lpstr>
      <vt:lpstr>PowerPoint Presentation</vt:lpstr>
      <vt:lpstr>Knock detector</vt:lpstr>
      <vt:lpstr>Piezo electric sensor</vt:lpstr>
      <vt:lpstr>PowerPoint Presentation</vt:lpstr>
      <vt:lpstr>soc</vt:lpstr>
      <vt:lpstr>Beaglebone vs raspberry pi</vt:lpstr>
      <vt:lpstr>MCU – soc communication</vt:lpstr>
      <vt:lpstr> mic/speaker</vt:lpstr>
      <vt:lpstr>PowerPoint Presentation</vt:lpstr>
      <vt:lpstr>Camera</vt:lpstr>
      <vt:lpstr>Raspberry Pi Camera</vt:lpstr>
      <vt:lpstr>IMG Processing &amp; streaming Features</vt:lpstr>
      <vt:lpstr>IMG PROCESSING &amp; Streaming</vt:lpstr>
      <vt:lpstr>Img Processing &amp; Streaming</vt:lpstr>
      <vt:lpstr>Img Processing Class Diagram</vt:lpstr>
      <vt:lpstr>Server &amp; App  </vt:lpstr>
      <vt:lpstr>WebApp Features</vt:lpstr>
      <vt:lpstr>WebApp (Frontend UI)</vt:lpstr>
      <vt:lpstr>WebApp Responsive design</vt:lpstr>
      <vt:lpstr>WebApp UI</vt:lpstr>
      <vt:lpstr>WebApp (Backend)</vt:lpstr>
      <vt:lpstr>WebApp - Node.js</vt:lpstr>
      <vt:lpstr>WebApp UML</vt:lpstr>
      <vt:lpstr>Android application</vt:lpstr>
      <vt:lpstr>App / Door Bell Integration</vt:lpstr>
      <vt:lpstr>Power</vt:lpstr>
      <vt:lpstr>Power Requirements</vt:lpstr>
      <vt:lpstr>Power Block Diagram</vt:lpstr>
      <vt:lpstr>Diode OR-ing</vt:lpstr>
      <vt:lpstr>Device = LM5023MM-NOPB Topology = Flyback Vin = 100 – 240 VAC Vout = 15VDC Iout= 5A</vt:lpstr>
      <vt:lpstr>LM1084 5A Low Dropout Positive Regulator </vt:lpstr>
      <vt:lpstr>Battery back up</vt:lpstr>
      <vt:lpstr>Battery types: rechargeable</vt:lpstr>
      <vt:lpstr>Nimh Rechargeable AA Batteries</vt:lpstr>
      <vt:lpstr>Float Charging circuit</vt:lpstr>
      <vt:lpstr>PCB</vt:lpstr>
      <vt:lpstr>PowerPoint Presentation</vt:lpstr>
      <vt:lpstr>Prototyping</vt:lpstr>
      <vt:lpstr>Budget</vt:lpstr>
      <vt:lpstr>Work Distribution</vt:lpstr>
      <vt:lpstr>Progress</vt:lpstr>
      <vt:lpstr>Issues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K.E.E.S. Keyless Electronic Entry System</dc:title>
  <dc:creator>Faculty</dc:creator>
  <cp:lastModifiedBy>Faculty</cp:lastModifiedBy>
  <cp:revision>75</cp:revision>
  <dcterms:modified xsi:type="dcterms:W3CDTF">2014-02-07T02:28:36Z</dcterms:modified>
</cp:coreProperties>
</file>